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45"/>
  </p:notesMasterIdLst>
  <p:sldIdLst>
    <p:sldId id="256" r:id="rId2"/>
    <p:sldId id="265" r:id="rId3"/>
    <p:sldId id="349" r:id="rId4"/>
    <p:sldId id="262" r:id="rId5"/>
    <p:sldId id="282" r:id="rId6"/>
    <p:sldId id="330" r:id="rId7"/>
    <p:sldId id="332" r:id="rId8"/>
    <p:sldId id="338" r:id="rId9"/>
    <p:sldId id="344" r:id="rId10"/>
    <p:sldId id="355" r:id="rId11"/>
    <p:sldId id="336" r:id="rId12"/>
    <p:sldId id="341" r:id="rId13"/>
    <p:sldId id="347" r:id="rId14"/>
    <p:sldId id="361" r:id="rId15"/>
    <p:sldId id="365" r:id="rId16"/>
    <p:sldId id="364" r:id="rId17"/>
    <p:sldId id="342" r:id="rId18"/>
    <p:sldId id="343" r:id="rId19"/>
    <p:sldId id="383" r:id="rId20"/>
    <p:sldId id="384" r:id="rId21"/>
    <p:sldId id="367" r:id="rId22"/>
    <p:sldId id="373" r:id="rId23"/>
    <p:sldId id="368" r:id="rId24"/>
    <p:sldId id="375" r:id="rId25"/>
    <p:sldId id="369" r:id="rId26"/>
    <p:sldId id="345" r:id="rId27"/>
    <p:sldId id="378" r:id="rId28"/>
    <p:sldId id="351" r:id="rId29"/>
    <p:sldId id="353" r:id="rId30"/>
    <p:sldId id="358" r:id="rId31"/>
    <p:sldId id="359" r:id="rId32"/>
    <p:sldId id="360" r:id="rId33"/>
    <p:sldId id="386" r:id="rId34"/>
    <p:sldId id="370" r:id="rId35"/>
    <p:sldId id="339" r:id="rId36"/>
    <p:sldId id="337" r:id="rId37"/>
    <p:sldId id="363" r:id="rId38"/>
    <p:sldId id="366" r:id="rId39"/>
    <p:sldId id="362" r:id="rId40"/>
    <p:sldId id="371" r:id="rId41"/>
    <p:sldId id="376" r:id="rId42"/>
    <p:sldId id="350" r:id="rId43"/>
    <p:sldId id="38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29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70F88-89E2-BB49-A713-CB86C79604FE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58858-17B2-1841-A63E-99581F40D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2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8c51cc117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g28c51cc117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3532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ae262549_1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28ae262549_1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361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SAY: Must represent how the surface interacts with the atmosphere and how this interaction will change in future with</a:t>
            </a:r>
            <a:r>
              <a:rPr lang="en-US" baseline="0" dirty="0"/>
              <a:t> natural process and human activity. </a:t>
            </a:r>
            <a:r>
              <a:rPr lang="en-US" baseline="0" dirty="0">
                <a:solidFill>
                  <a:srgbClr val="FF0000"/>
                </a:solidFill>
                <a:sym typeface="Wingdings"/>
              </a:rPr>
              <a:t>So w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e bring all our process </a:t>
            </a:r>
            <a:r>
              <a:rPr lang="en-US" dirty="0" err="1">
                <a:solidFill>
                  <a:srgbClr val="FF0000"/>
                </a:solidFill>
                <a:sym typeface="Wingdings"/>
              </a:rPr>
              <a:t>understnading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together formally in models. Models only way to predict how terrestrial biosphere will respond to future global change (climate, humans </a:t>
            </a:r>
            <a:r>
              <a:rPr lang="en-US" dirty="0" err="1">
                <a:solidFill>
                  <a:srgbClr val="FF0000"/>
                </a:solidFill>
                <a:sym typeface="Wingdings"/>
              </a:rPr>
              <a:t>etc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)</a:t>
            </a:r>
            <a:endParaRPr lang="en-US" baseline="0" dirty="0"/>
          </a:p>
          <a:p>
            <a:r>
              <a:rPr lang="en-US" baseline="0" dirty="0"/>
              <a:t>In order to understand why the land surface is important we can follow the evolution of land surface models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 add in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importance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ecosystem services: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ressources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(food/wood production and climate mitigation) along with water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ressources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 (the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besoin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project)</a:t>
            </a:r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People consider 2A and 2B 2</a:t>
            </a:r>
            <a:r>
              <a:rPr lang="en-US" baseline="30000" dirty="0"/>
              <a:t>nd</a:t>
            </a:r>
            <a:r>
              <a:rPr lang="en-US" baseline="0" dirty="0"/>
              <a:t> generation models – ***SEE SELLERS AGAIN***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5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  <a:r>
              <a:rPr lang="en-US" baseline="0" dirty="0"/>
              <a:t> also Climate feedback</a:t>
            </a:r>
            <a:r>
              <a:rPr lang="is-IS" baseline="0" dirty="0"/>
              <a:t>…important for modelling the impact of CO2 long term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Subsequent 3</a:t>
            </a:r>
            <a:r>
              <a:rPr lang="en-US" baseline="30000" dirty="0"/>
              <a:t>rd</a:t>
            </a:r>
            <a:r>
              <a:rPr lang="en-US" baseline="0" dirty="0"/>
              <a:t> generation are adding biogeochemical cycles. Ecological models (dynamic vegetation also brought in). Introduction of different plant functional types.</a:t>
            </a:r>
          </a:p>
          <a:p>
            <a:r>
              <a:rPr lang="en-US" baseline="0" dirty="0"/>
              <a:t>CRUCIALLY FOR 3</a:t>
            </a:r>
            <a:r>
              <a:rPr lang="en-US" baseline="30000" dirty="0"/>
              <a:t>RD</a:t>
            </a:r>
            <a:r>
              <a:rPr lang="en-US" baseline="0" dirty="0"/>
              <a:t> GENERATION </a:t>
            </a:r>
            <a:r>
              <a:rPr lang="en-US" baseline="0" dirty="0">
                <a:sym typeface="Wingdings"/>
              </a:rPr>
              <a:t> coupling between stomatal conductance and C uptake means increasing CO2 can now have a physiological effect (on </a:t>
            </a:r>
            <a:r>
              <a:rPr lang="en-US" baseline="0" dirty="0" err="1">
                <a:sym typeface="Wingdings"/>
              </a:rPr>
              <a:t>gs</a:t>
            </a:r>
            <a:r>
              <a:rPr lang="en-US" baseline="0" dirty="0">
                <a:sym typeface="Wingdings"/>
              </a:rPr>
              <a:t>) and a structural effect (CO2 </a:t>
            </a:r>
            <a:r>
              <a:rPr lang="en-US" baseline="0" dirty="0" err="1">
                <a:sym typeface="Wingdings"/>
              </a:rPr>
              <a:t>fertilisation</a:t>
            </a:r>
            <a:r>
              <a:rPr lang="en-US" baseline="0" dirty="0">
                <a:sym typeface="Wingdings"/>
              </a:rPr>
              <a:t>). 2 feedbacks now possible, and NOW we can really study long term changes in the C sink. 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BUT also 2 opposing effects of increased CO2 and climate (beta and gamma factors)</a:t>
            </a:r>
          </a:p>
          <a:p>
            <a:endParaRPr lang="en-US" baseline="0" dirty="0">
              <a:sym typeface="Wingding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ym typeface="Wingdings"/>
              </a:rPr>
              <a:t>ALSO point out that at a time scale of less than ~decades the most important </a:t>
            </a:r>
            <a:r>
              <a:rPr lang="en-US" baseline="0" dirty="0" err="1">
                <a:sym typeface="Wingdings"/>
              </a:rPr>
              <a:t>processs</a:t>
            </a:r>
            <a:r>
              <a:rPr lang="en-US" baseline="0" dirty="0">
                <a:sym typeface="Wingdings"/>
              </a:rPr>
              <a:t> are still W and E. But for longer than that we need C coupled (and all the other things that come along with it).</a:t>
            </a:r>
          </a:p>
          <a:p>
            <a:endParaRPr lang="en-US" baseline="0" dirty="0">
              <a:sym typeface="Wingdings"/>
            </a:endParaRPr>
          </a:p>
          <a:p>
            <a:endParaRPr lang="en-US" baseline="0" dirty="0">
              <a:sym typeface="Wingdings"/>
            </a:endParaRPr>
          </a:p>
          <a:p>
            <a:endParaRPr lang="en-US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8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</a:t>
            </a:r>
            <a:r>
              <a:rPr lang="en-US" baseline="0" dirty="0"/>
              <a:t>We need to add in better process representation to answer certain questions, BUT = more uncertainty.</a:t>
            </a:r>
          </a:p>
          <a:p>
            <a:r>
              <a:rPr lang="en-US" baseline="0" dirty="0"/>
              <a:t>4</a:t>
            </a:r>
            <a:r>
              <a:rPr lang="en-US" baseline="30000" dirty="0"/>
              <a:t>th</a:t>
            </a:r>
            <a:r>
              <a:rPr lang="en-US" baseline="0" dirty="0"/>
              <a:t> generation also good for ecosystem services.</a:t>
            </a:r>
          </a:p>
          <a:p>
            <a:endParaRPr lang="en-US" baseline="0" dirty="0"/>
          </a:p>
          <a:p>
            <a:r>
              <a:rPr lang="en-US" baseline="0" dirty="0"/>
              <a:t>My research so far has been to try to address the uncertainty in LSMs. </a:t>
            </a:r>
          </a:p>
          <a:p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-</a:t>
            </a:r>
            <a:r>
              <a:rPr lang="en-US" baseline="0" dirty="0"/>
              <a:t>      </a:t>
            </a:r>
            <a:r>
              <a:rPr lang="en-US" dirty="0"/>
              <a:t>After 3</a:t>
            </a:r>
            <a:r>
              <a:rPr lang="en-US" baseline="30000" dirty="0"/>
              <a:t>rd</a:t>
            </a:r>
            <a:r>
              <a:rPr lang="en-US" dirty="0"/>
              <a:t> generation – still needed more processes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Added N cycle (for nutrient limitation on CO2 </a:t>
            </a:r>
            <a:r>
              <a:rPr lang="en-US" dirty="0" err="1"/>
              <a:t>fertilisation</a:t>
            </a:r>
            <a:r>
              <a:rPr lang="en-US" dirty="0"/>
              <a:t>, and now need P), because need to know what’s going on with C </a:t>
            </a:r>
            <a:r>
              <a:rPr lang="en-US" dirty="0">
                <a:sym typeface="Wingdings"/>
              </a:rPr>
              <a:t> how much and where </a:t>
            </a:r>
            <a:r>
              <a:rPr lang="en-US" dirty="0" err="1">
                <a:sym typeface="Wingdings"/>
              </a:rPr>
              <a:t>etc</a:t>
            </a:r>
            <a:r>
              <a:rPr lang="en-US" dirty="0">
                <a:sym typeface="Wingdings"/>
              </a:rPr>
              <a:t> so we know</a:t>
            </a:r>
            <a:r>
              <a:rPr lang="en-US" dirty="0"/>
              <a:t> RF and feedbacks of land to offset emissions (</a:t>
            </a:r>
            <a:r>
              <a:rPr lang="en-US" dirty="0" err="1"/>
              <a:t>calc</a:t>
            </a:r>
            <a:r>
              <a:rPr lang="en-US" dirty="0"/>
              <a:t> compatible emissions)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Different plan functional types</a:t>
            </a:r>
          </a:p>
          <a:p>
            <a:pPr marL="285750" indent="-285750">
              <a:buFontTx/>
              <a:buChar char="-"/>
            </a:pPr>
            <a:r>
              <a:rPr lang="en-US" baseline="0" dirty="0" err="1"/>
              <a:t>Ecologicl</a:t>
            </a:r>
            <a:r>
              <a:rPr lang="en-US" baseline="0" dirty="0"/>
              <a:t> </a:t>
            </a:r>
            <a:r>
              <a:rPr lang="en-US" baseline="0" dirty="0" err="1"/>
              <a:t>modellers</a:t>
            </a:r>
            <a:r>
              <a:rPr lang="en-US" baseline="0" dirty="0"/>
              <a:t> started to work with the Land surface modelers. </a:t>
            </a:r>
          </a:p>
          <a:p>
            <a:endParaRPr lang="en-US" baseline="0" dirty="0"/>
          </a:p>
          <a:p>
            <a:r>
              <a:rPr lang="en-US" baseline="0" dirty="0"/>
              <a:t>PP: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insist on the last slide (where you mention 4th generation) 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maybe there insist on the need to represent the "dynamic of vegetation state (phenology, height, density, ....)" to estimate the "biophysical" impact on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bowen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ratio, albedo, exchange of momentum,...)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NOTE: no one has mentioned 4</a:t>
            </a:r>
            <a:r>
              <a:rPr lang="en-US" baseline="30000" dirty="0"/>
              <a:t>th</a:t>
            </a:r>
            <a:r>
              <a:rPr lang="en-US" baseline="0" dirty="0"/>
              <a:t> generation yet, and perhaps there would be some discussion as to what constitutes “3B”. But largely I (personally) might say that 4</a:t>
            </a:r>
            <a:r>
              <a:rPr lang="en-US" baseline="30000" dirty="0"/>
              <a:t>th</a:t>
            </a:r>
            <a:r>
              <a:rPr lang="en-US" baseline="0" dirty="0"/>
              <a:t> generation would have a “human activity” element. Say exchange of Water, energy and carbon all the same. Also snow, permafrost, </a:t>
            </a:r>
            <a:r>
              <a:rPr lang="en-US" baseline="0" dirty="0" err="1"/>
              <a:t>peatlands</a:t>
            </a:r>
            <a:r>
              <a:rPr lang="en-US" baseline="0" dirty="0"/>
              <a:t>, CH4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Also in parallel DVMs (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"adaptation" of plants (under changing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environnement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is not currently well modeled)</a:t>
            </a:r>
            <a:endParaRPr lang="en-US" i="1" dirty="0"/>
          </a:p>
          <a:p>
            <a:r>
              <a:rPr lang="en-US" baseline="0" dirty="0"/>
              <a:t> and move towards sub-grid and multi-layer capability </a:t>
            </a:r>
            <a:r>
              <a:rPr lang="en-US" baseline="0" dirty="0">
                <a:sym typeface="Wingdings"/>
              </a:rPr>
              <a:t> important for regional scales.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53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RCPs based on socio-economic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58858-17B2-1841-A63E-99581F40DB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5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GCMs </a:t>
            </a:r>
            <a:r>
              <a:rPr lang="en-US" dirty="0">
                <a:sym typeface="Wingdings" pitchFamily="2" charset="2"/>
              </a:rPr>
              <a:t> flows of air, water and heat in 3D (sometimes only within oceans or atmosphere separately). Also AOGCMs that couple both  exchange between ocean and land.</a:t>
            </a:r>
          </a:p>
          <a:p>
            <a:r>
              <a:rPr lang="en-US" dirty="0">
                <a:sym typeface="Wingdings" pitchFamily="2" charset="2"/>
              </a:rPr>
              <a:t>Also RCMs..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58858-17B2-1841-A63E-99581F40DB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4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AF5B-A4E0-624C-8DF0-E8ADF23B4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7C3D3-C4E8-BD41-AFD8-1FC0ACBCC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3AB1C-470F-A849-96A4-FD98F036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67C1-4813-BB42-9B41-0EA7EC9A4BF0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A52CE-E45A-6942-8A82-9E2A8FA5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9DB75-C419-0940-8DBB-E42F7832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5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A723-63BF-2C4D-8107-3A724E5C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90692-3001-D843-8BCD-97CB71B56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441A5-9557-6D4B-AEDB-60FECBD2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99221-3397-4A45-86A4-8C7A5A29EE89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92BB-FC6A-6D48-B1A0-91750745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46DE7-D805-B044-B101-9F807242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9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152DE-B920-DB4D-A4A4-9B1C0B994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3613A-A37E-0047-ACCA-341635D68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EEF37-172A-1C41-8ADF-5711BFE9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8628C-06C6-164B-8B2A-5E2BDDF66E84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95F5C-4305-8947-AFAF-6F9D9AB1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093C-716C-C743-AD8A-F220A49B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94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936421"/>
          </a:xfrm>
          <a:prstGeom prst="rect">
            <a:avLst/>
          </a:prstGeom>
          <a:solidFill>
            <a:srgbClr val="163E49"/>
          </a:solidFill>
          <a:ln>
            <a:solidFill>
              <a:srgbClr val="163E49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08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936421"/>
          </a:xfrm>
          <a:prstGeom prst="rect">
            <a:avLst/>
          </a:prstGeom>
          <a:solidFill>
            <a:srgbClr val="163E49"/>
          </a:solidFill>
          <a:ln>
            <a:solidFill>
              <a:srgbClr val="163E49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95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9364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7431-5EF7-9747-BBE4-637F44F2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17DB4-90B4-3C46-AE08-4C224376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8B29C-619D-0145-BA7B-609D2131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8FBFB-8149-8043-93FA-9D6761FB4106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2BBC9-8AF4-FE4D-AD9A-917D46AC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BBC76-4973-DB4B-8043-289DBFE7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8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255B-2960-F041-92C0-96C707B8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58CE-F6FF-4D43-BBD1-9CD75BB83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DA0EA-D309-AF4B-8A67-D6BBAEA51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A7BC-034B-D84D-8DDC-270429796581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28320-731F-B74E-BDE2-FA1EA966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CE70F-CF70-A04E-A5F4-C9EDA4E0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6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8B4E-AC70-3942-8B3F-041E51BF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FE2D3-34B0-834D-A6DD-16061AC27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736D6-FF91-D94F-B8F0-DA5915076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63E09-30C2-0543-AD73-722C423A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A6206-9824-C845-8501-16BF5702980E}" type="datetime1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0A2A5-0E52-B649-AE1E-F47E0D17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36216-32F3-3448-B3C1-A72CB551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1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F595-270E-3349-97E2-9042D185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ECC8F-ED59-DF42-911E-B439A231F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9BFFA-7C8E-4244-90DB-D3ACFC066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768FA0-015D-D94E-A8C8-8DCE727B2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4C045-D1EF-D344-AD16-703ABD1DE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16D1D-17AF-E24E-AA6C-B773AB67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2AB0-F5C8-1E4A-98D7-364D752D0A3B}" type="datetime1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E56EA7-DE7D-3548-8829-757A0EF5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0645E-4930-C143-9329-D2CCCE26C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5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D7EB-D2B4-674B-A67E-35EDCC9C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610BF-7365-6840-95A6-E7D863E2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91A-81C1-114C-B925-94968A5E2449}" type="datetime1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99642-C33F-974D-A887-1FDC0BA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D7ABB-EA43-1643-8BCA-E49D2B4E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1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9B202-0ED4-3C47-9950-39722B8B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780A-0FCC-6440-8957-FE3B6E1F0C86}" type="datetime1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E5EEA-B848-F54F-A3DA-A0083DB2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422F8-7DEE-2D4D-B01D-64B82477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4907-72C7-DD47-B919-8F91AF06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7C4B-C6BA-9246-9610-31E5BD3E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11F33-A4BD-A940-8D17-CF40ABE62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B8CAB-2AC9-0E49-BC72-2EBF0559D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0F78-DD30-6E40-90E1-B287D2E41980}" type="datetime1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18EF9-62BE-A741-A277-C682237C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2E167-054E-3B4E-A567-05602DB4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4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74A3-45F2-FC45-97FA-38EB01B0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98FC3-328A-744A-A0A7-817A7009E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F678-EB11-A749-A316-BD7123453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A0BAC-574F-DB4D-A727-3A08248C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E3828-DF4C-2A4F-B55A-C835609B3B4A}" type="datetime1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608D6-C066-5948-BF6B-7D921564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72929-8984-C741-B0EB-094D09B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4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971C8-8785-0647-96E5-01CCC561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C0A96-6ED6-8849-8BED-FE59176F7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E17C-8D94-8046-B4FD-FE2276410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00E48-A0BD-8748-A10C-CDD045054916}" type="datetime1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8FFE6-8A3F-1E43-8F2C-72E23C3D5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2D274-52A9-844B-95F7-04E516E34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4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dataguide.ucar.edu/climate-data/atmospheric-reanalysis-overview-comparison-tables" TargetMode="External"/><Relationship Id="rId2" Type="http://schemas.openxmlformats.org/officeDocument/2006/relationships/hyperlink" Target="https://www.youtube.com/watch?v=FAGobvUGl2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unidata.ucar.edu/software/netcdf/docs/faq.html#whatisi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ted.com/talks/gavin_schmidt_the_emergent_patterns_of_climate_change#t-16500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bonbrief.org/qa-how-do-climate-models-work" TargetMode="External"/><Relationship Id="rId2" Type="http://schemas.openxmlformats.org/officeDocument/2006/relationships/hyperlink" Target="https://ukesm.ac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cc.ch/publications_and_data/ar4/wg1/en/figure-1-2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www.carbonbrief.org/qa-how-do-climate-models-work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csusa.org/resources/ipcc-who-are-they" TargetMode="External"/><Relationship Id="rId2" Type="http://schemas.openxmlformats.org/officeDocument/2006/relationships/hyperlink" Target="https://www.wcrp-climate.org/wgcm-cmi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pcc.ch/report/ar5/syr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0eOvB2T0kE" TargetMode="External"/><Relationship Id="rId3" Type="http://schemas.openxmlformats.org/officeDocument/2006/relationships/hyperlink" Target="https://www.ucsusa.org/resources/ipcc-who-are-they" TargetMode="External"/><Relationship Id="rId7" Type="http://schemas.openxmlformats.org/officeDocument/2006/relationships/hyperlink" Target="https://www.wcrp-climate.org/modelling-wgcm" TargetMode="External"/><Relationship Id="rId2" Type="http://schemas.openxmlformats.org/officeDocument/2006/relationships/hyperlink" Target="https://www.wcrp-climate.org/wgcm-cmi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crp-climate.org/" TargetMode="External"/><Relationship Id="rId11" Type="http://schemas.openxmlformats.org/officeDocument/2006/relationships/hyperlink" Target="https://www.nature.com/articles/nclimate3398.epdf?referrer_access_token=uQQFjoRvRCnRgXuPbSdSwtRgN0jAjWel9jnR3ZoTv0Nft3xAqsKLTPv0LpPNtbPZIE4YcqlH9IsxtnxnL_HlaoknPqNq0ivevdC8kwgLWdoHzVFg3SZbez2F8QHNRpMmeE7NHJuyO0KkgvFwFe4Uq1bFl3DJOlvlb4Nu3yWw6ATT6dEz__5CE5ltzE4rgfeyb4x5_XaGkhgt3fbKTnRUMfdfdVk7cRln8pAME-fp9dg%3D&amp;tracking_referrer=www.carbonbrief.org" TargetMode="External"/><Relationship Id="rId5" Type="http://schemas.openxmlformats.org/officeDocument/2006/relationships/hyperlink" Target="https://www.wcrp-climate.org/wgcm-cmip/wgcm-cmip6" TargetMode="External"/><Relationship Id="rId10" Type="http://schemas.openxmlformats.org/officeDocument/2006/relationships/hyperlink" Target="https://esgf.llnl.gov/" TargetMode="External"/><Relationship Id="rId4" Type="http://schemas.openxmlformats.org/officeDocument/2006/relationships/hyperlink" Target="https://www.ipcc.ch/report/ar5/syr/" TargetMode="External"/><Relationship Id="rId9" Type="http://schemas.openxmlformats.org/officeDocument/2006/relationships/hyperlink" Target="https://pcmdi.llnl.gov/CMIP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CA100A2-25C1-DB42-9AF3-A2A5DE7C5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7289"/>
            <a:ext cx="9144000" cy="1655762"/>
          </a:xfrm>
        </p:spPr>
        <p:txBody>
          <a:bodyPr/>
          <a:lstStyle/>
          <a:p>
            <a:r>
              <a:rPr lang="en-US" dirty="0"/>
              <a:t>Instructor</a:t>
            </a:r>
            <a:r>
              <a:rPr lang="en-US"/>
              <a:t>: Dr </a:t>
            </a:r>
            <a:r>
              <a:rPr lang="en-US" dirty="0"/>
              <a:t>Natasha </a:t>
            </a:r>
            <a:r>
              <a:rPr lang="en-US" dirty="0" err="1"/>
              <a:t>MacBean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311565-F518-EE46-ACA9-B5B6E4A9C1BE}"/>
              </a:ext>
            </a:extLst>
          </p:cNvPr>
          <p:cNvSpPr txBox="1">
            <a:spLocks/>
          </p:cNvSpPr>
          <p:nvPr/>
        </p:nvSpPr>
        <p:spPr>
          <a:xfrm>
            <a:off x="0" y="23878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/>
              <a:t>G481/581 Terrestrial Ecosystem Modeling</a:t>
            </a:r>
            <a:br>
              <a:rPr lang="en-US" dirty="0"/>
            </a:br>
            <a:r>
              <a:rPr lang="en-US" b="1" dirty="0"/>
              <a:t>Overview and History of Terrestrial Ecosystem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FCD0F-E0EB-A643-BBA5-4F411F0D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z="1400" smtClean="0"/>
              <a:t>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507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0271-F7DD-4A4B-B0F9-BC1AEB0F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05" y="0"/>
            <a:ext cx="10515600" cy="1325563"/>
          </a:xfrm>
        </p:spPr>
        <p:txBody>
          <a:bodyPr/>
          <a:lstStyle/>
          <a:p>
            <a:r>
              <a:rPr lang="en-US" dirty="0"/>
              <a:t>Dynamic vegetation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D28E2-5557-184D-BCA9-CC2E0347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FE8763-ACCD-1D40-AF84-E9E362A91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286000"/>
            <a:ext cx="10795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647A5-A425-2E45-B33D-FFA355B4E6A2}"/>
              </a:ext>
            </a:extLst>
          </p:cNvPr>
          <p:cNvSpPr txBox="1"/>
          <p:nvPr/>
        </p:nvSpPr>
        <p:spPr>
          <a:xfrm>
            <a:off x="3830595" y="1554956"/>
            <a:ext cx="163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Recruitment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8AE3B7-819D-CE47-8CFD-9D5E93C41CC5}"/>
              </a:ext>
            </a:extLst>
          </p:cNvPr>
          <p:cNvSpPr txBox="1"/>
          <p:nvPr/>
        </p:nvSpPr>
        <p:spPr>
          <a:xfrm>
            <a:off x="9982200" y="1554956"/>
            <a:ext cx="163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Mortality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A38C5-7C9A-9C4D-82CE-5919ACF3FBCC}"/>
              </a:ext>
            </a:extLst>
          </p:cNvPr>
          <p:cNvSpPr txBox="1"/>
          <p:nvPr/>
        </p:nvSpPr>
        <p:spPr>
          <a:xfrm>
            <a:off x="6602628" y="1085671"/>
            <a:ext cx="1635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Growth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Competition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Co-existence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Exclusion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378B279-E4EE-0F49-B293-19F3F6ED81E4}"/>
              </a:ext>
            </a:extLst>
          </p:cNvPr>
          <p:cNvSpPr/>
          <p:nvPr/>
        </p:nvSpPr>
        <p:spPr>
          <a:xfrm rot="5400000">
            <a:off x="6732739" y="-998868"/>
            <a:ext cx="1696570" cy="5865649"/>
          </a:xfrm>
          <a:prstGeom prst="arc">
            <a:avLst>
              <a:gd name="adj1" fmla="val 16200000"/>
              <a:gd name="adj2" fmla="val 5431162"/>
            </a:avLst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D8953A5-5DDF-3347-A1D6-24DC7CB3457A}"/>
              </a:ext>
            </a:extLst>
          </p:cNvPr>
          <p:cNvSpPr/>
          <p:nvPr/>
        </p:nvSpPr>
        <p:spPr>
          <a:xfrm rot="16200000" flipV="1">
            <a:off x="5238522" y="356232"/>
            <a:ext cx="1325564" cy="2506207"/>
          </a:xfrm>
          <a:prstGeom prst="arc">
            <a:avLst>
              <a:gd name="adj1" fmla="val 17217698"/>
              <a:gd name="adj2" fmla="val 5352516"/>
            </a:avLst>
          </a:prstGeom>
          <a:ln w="28575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1F9900E-FAF4-C94F-B127-426AC7418CC7}"/>
              </a:ext>
            </a:extLst>
          </p:cNvPr>
          <p:cNvSpPr/>
          <p:nvPr/>
        </p:nvSpPr>
        <p:spPr>
          <a:xfrm rot="16200000" flipV="1">
            <a:off x="8480343" y="202959"/>
            <a:ext cx="1325564" cy="2741449"/>
          </a:xfrm>
          <a:prstGeom prst="arc">
            <a:avLst>
              <a:gd name="adj1" fmla="val 16171030"/>
              <a:gd name="adj2" fmla="val 4508851"/>
            </a:avLst>
          </a:prstGeom>
          <a:ln w="28575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7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E393-755C-9644-9F0E-41D1BA3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 vegetation models </a:t>
            </a:r>
            <a:br>
              <a:rPr lang="en-US" dirty="0"/>
            </a:br>
            <a:r>
              <a:rPr lang="en-US" sz="3600" dirty="0"/>
              <a:t>(and land cover change)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DFF0-BF42-6D49-B9E6-2EB7946AF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02" y="1915017"/>
            <a:ext cx="435163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Static PFT maps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000" dirty="0"/>
          </a:p>
          <a:p>
            <a:r>
              <a:rPr lang="en-US" sz="2000" dirty="0"/>
              <a:t>Derived from satellite data (often land cover products)</a:t>
            </a:r>
          </a:p>
          <a:p>
            <a:r>
              <a:rPr lang="en-US" sz="2000" dirty="0"/>
              <a:t>Prescribes fractions of each PFT per grid cell</a:t>
            </a:r>
          </a:p>
          <a:p>
            <a:r>
              <a:rPr lang="en-US" sz="2000" dirty="0"/>
              <a:t>Vegetation doesn’t change over time (except LC change)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15C76-9A8D-0745-90B3-8798DC6B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2CEAA-C6A0-4947-A01F-043AC6DB5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4" t="3358" r="51622" b="80900"/>
          <a:stretch/>
        </p:blipFill>
        <p:spPr>
          <a:xfrm>
            <a:off x="1106909" y="2378042"/>
            <a:ext cx="2589194" cy="137103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013014-8A5A-6E4E-A4E4-D788BED64C94}"/>
              </a:ext>
            </a:extLst>
          </p:cNvPr>
          <p:cNvSpPr txBox="1">
            <a:spLocks/>
          </p:cNvSpPr>
          <p:nvPr/>
        </p:nvSpPr>
        <p:spPr>
          <a:xfrm>
            <a:off x="7379845" y="1688499"/>
            <a:ext cx="4812155" cy="492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Dynamic vegetation</a:t>
            </a:r>
          </a:p>
          <a:p>
            <a:pPr algn="r"/>
            <a:r>
              <a:rPr lang="en-US" sz="2000" dirty="0"/>
              <a:t>No vegetation cover prescribed</a:t>
            </a:r>
          </a:p>
          <a:p>
            <a:pPr algn="r"/>
            <a:r>
              <a:rPr lang="en-US" sz="2000" dirty="0"/>
              <a:t>Vegetation changes dynamically over time</a:t>
            </a:r>
          </a:p>
          <a:p>
            <a:pPr algn="r"/>
            <a:r>
              <a:rPr lang="en-US" sz="2000" dirty="0"/>
              <a:t>Vegetation changes due to climate envelopes; OR</a:t>
            </a:r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Vegetation grows/changes over time according to ecological principles of recruitment, succession, species competition </a:t>
            </a:r>
            <a:r>
              <a:rPr lang="en-US" sz="2000" dirty="0" err="1"/>
              <a:t>etc</a:t>
            </a:r>
            <a:r>
              <a:rPr lang="en-US" sz="2000" dirty="0"/>
              <a:t> (vegetation demography models)</a:t>
            </a:r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C2E55-2D61-A346-85E1-AF326EC9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76" y="3429000"/>
            <a:ext cx="3416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A1882-49E2-9E4E-98F6-665F7E8E767F}"/>
              </a:ext>
            </a:extLst>
          </p:cNvPr>
          <p:cNvSpPr txBox="1"/>
          <p:nvPr/>
        </p:nvSpPr>
        <p:spPr>
          <a:xfrm>
            <a:off x="4922283" y="2619632"/>
            <a:ext cx="21995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Historical land use/cover change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From bookkeeping models and satellite data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Imposed on either static or dynamic vegetation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EA82BA-8721-D647-845F-EDAAD8CAA995}"/>
              </a:ext>
            </a:extLst>
          </p:cNvPr>
          <p:cNvCxnSpPr/>
          <p:nvPr/>
        </p:nvCxnSpPr>
        <p:spPr>
          <a:xfrm>
            <a:off x="7076702" y="3063561"/>
            <a:ext cx="7331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97BB22-873D-C94E-BC93-2A9A935F0B4F}"/>
              </a:ext>
            </a:extLst>
          </p:cNvPr>
          <p:cNvCxnSpPr>
            <a:cxnSpLocks/>
          </p:cNvCxnSpPr>
          <p:nvPr/>
        </p:nvCxnSpPr>
        <p:spPr>
          <a:xfrm rot="10800000">
            <a:off x="4320804" y="3063561"/>
            <a:ext cx="7331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8D5926-1A71-F94D-BB46-32DF9109E272}"/>
              </a:ext>
            </a:extLst>
          </p:cNvPr>
          <p:cNvSpPr txBox="1"/>
          <p:nvPr/>
        </p:nvSpPr>
        <p:spPr>
          <a:xfrm>
            <a:off x="8140176" y="3732766"/>
            <a:ext cx="2562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Fisher et al. (2018), GCB</a:t>
            </a:r>
          </a:p>
        </p:txBody>
      </p:sp>
    </p:spTree>
    <p:extLst>
      <p:ext uri="{BB962C8B-B14F-4D97-AF65-F5344CB8AC3E}">
        <p14:creationId xmlns:p14="http://schemas.microsoft.com/office/powerpoint/2010/main" val="246726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CE43-69DF-7745-AA33-51ABB41D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05" y="-129146"/>
            <a:ext cx="10515600" cy="1325563"/>
          </a:xfrm>
        </p:spPr>
        <p:txBody>
          <a:bodyPr/>
          <a:lstStyle/>
          <a:p>
            <a:r>
              <a:rPr lang="en-US" dirty="0"/>
              <a:t>Common terrestrial models used in ESMs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BB36C-C166-F844-A243-0A845442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35C65-7CB5-A64B-957E-B992EB0D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098" y="890698"/>
            <a:ext cx="5180502" cy="5967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0DA2E-C280-8A42-A129-1F0ADB670F46}"/>
              </a:ext>
            </a:extLst>
          </p:cNvPr>
          <p:cNvSpPr txBox="1"/>
          <p:nvPr/>
        </p:nvSpPr>
        <p:spPr>
          <a:xfrm>
            <a:off x="90054" y="647240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92981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420-38AB-194A-B797-8E8CAB49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85919" cy="1325563"/>
          </a:xfrm>
        </p:spPr>
        <p:txBody>
          <a:bodyPr/>
          <a:lstStyle/>
          <a:p>
            <a:r>
              <a:rPr lang="en-US" dirty="0"/>
              <a:t>Summary of main TEM processes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33F0-7A16-E44B-8536-98D2F748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E24D5-3C14-5F43-A8F3-064E78BB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30" y="136525"/>
            <a:ext cx="2937907" cy="6698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E8E08-BFAF-C945-A2F8-88CE8FCE05C6}"/>
              </a:ext>
            </a:extLst>
          </p:cNvPr>
          <p:cNvSpPr txBox="1"/>
          <p:nvPr/>
        </p:nvSpPr>
        <p:spPr>
          <a:xfrm>
            <a:off x="7278130" y="926757"/>
            <a:ext cx="3089189" cy="446078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671B4-F254-BF45-98A0-A7959CF5A0B6}"/>
              </a:ext>
            </a:extLst>
          </p:cNvPr>
          <p:cNvSpPr txBox="1"/>
          <p:nvPr/>
        </p:nvSpPr>
        <p:spPr>
          <a:xfrm>
            <a:off x="90054" y="5954686"/>
            <a:ext cx="1885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 (2019) and </a:t>
            </a:r>
            <a:r>
              <a:rPr lang="en-US" i="1" dirty="0" err="1"/>
              <a:t>Bonan</a:t>
            </a:r>
            <a:r>
              <a:rPr lang="en-US" i="1" dirty="0"/>
              <a:t> and </a:t>
            </a:r>
            <a:r>
              <a:rPr lang="en-US" i="1" dirty="0" err="1"/>
              <a:t>Doney</a:t>
            </a:r>
            <a:r>
              <a:rPr lang="en-US" i="1" dirty="0"/>
              <a:t> (2018), Science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B52332-01A0-4642-9F5A-37231101A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40" y="1690688"/>
            <a:ext cx="4223250" cy="4795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CF26FA-C422-0A4F-B68B-F83B6A7CE2AE}"/>
              </a:ext>
            </a:extLst>
          </p:cNvPr>
          <p:cNvSpPr txBox="1"/>
          <p:nvPr/>
        </p:nvSpPr>
        <p:spPr>
          <a:xfrm>
            <a:off x="90054" y="3939862"/>
            <a:ext cx="1597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VIA = vulnerability, impacts and adaptation</a:t>
            </a:r>
          </a:p>
        </p:txBody>
      </p:sp>
    </p:spTree>
    <p:extLst>
      <p:ext uri="{BB962C8B-B14F-4D97-AF65-F5344CB8AC3E}">
        <p14:creationId xmlns:p14="http://schemas.microsoft.com/office/powerpoint/2010/main" val="1378877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90688"/>
            <a:ext cx="5028825" cy="503078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Spatial resolution</a:t>
            </a:r>
            <a:r>
              <a:rPr lang="en-US" dirty="0"/>
              <a:t>: at global scale typically &gt;0.5x0.5° (~50x50km)</a:t>
            </a:r>
          </a:p>
          <a:p>
            <a:r>
              <a:rPr lang="en-US" dirty="0"/>
              <a:t>When coupled with ESM </a:t>
            </a:r>
            <a:r>
              <a:rPr lang="en-US" dirty="0">
                <a:sym typeface="Wingdings" pitchFamily="2" charset="2"/>
              </a:rPr>
              <a:t> more on order of 1-3°</a:t>
            </a:r>
          </a:p>
          <a:p>
            <a:r>
              <a:rPr lang="en-US" dirty="0"/>
              <a:t>Model calculates all processes for each 3D grid cell </a:t>
            </a:r>
          </a:p>
          <a:p>
            <a:r>
              <a:rPr lang="en-US" dirty="0"/>
              <a:t>Vertical layers in canopy and in soil</a:t>
            </a:r>
          </a:p>
          <a:p>
            <a:r>
              <a:rPr lang="en-US" dirty="0"/>
              <a:t>Not much lateral exchange between grid cells on land except for water flows</a:t>
            </a:r>
          </a:p>
          <a:p>
            <a:r>
              <a:rPr lang="en-US" dirty="0"/>
              <a:t>Also loop over PFTs or soil types</a:t>
            </a:r>
          </a:p>
          <a:p>
            <a:r>
              <a:rPr lang="en-US" dirty="0"/>
              <a:t>Longitude and latitude grid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49ADA-8B9D-CD4A-8D25-596557EB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098" y="1841156"/>
            <a:ext cx="4123874" cy="38168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3EB19-C22F-154B-A58D-ABEBE963D246}"/>
              </a:ext>
            </a:extLst>
          </p:cNvPr>
          <p:cNvSpPr txBox="1"/>
          <p:nvPr/>
        </p:nvSpPr>
        <p:spPr>
          <a:xfrm>
            <a:off x="9617114" y="6488668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51550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3211-2DB0-BF4A-9254-301A24B1D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EB0E72-327E-1F4C-9D4A-4A4C6F869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101"/>
          <a:stretch/>
        </p:blipFill>
        <p:spPr>
          <a:xfrm>
            <a:off x="1158631" y="1021725"/>
            <a:ext cx="4414014" cy="42771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E828-B913-3A43-B10C-A12443A9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89A48F-9AA1-4D46-AAD4-09CE8FA2A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371" y="1154905"/>
            <a:ext cx="3924645" cy="3924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F88F2D-1DC8-C046-96FB-350894D6AFBC}"/>
              </a:ext>
            </a:extLst>
          </p:cNvPr>
          <p:cNvSpPr txBox="1"/>
          <p:nvPr/>
        </p:nvSpPr>
        <p:spPr>
          <a:xfrm>
            <a:off x="2289908" y="5473824"/>
            <a:ext cx="787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Increasingly common to use cubed-sphere (left) or </a:t>
            </a:r>
            <a:r>
              <a:rPr lang="en-US" dirty="0" err="1"/>
              <a:t>isodecahedral</a:t>
            </a:r>
            <a:r>
              <a:rPr lang="en-US" dirty="0"/>
              <a:t> (right) grids.</a:t>
            </a:r>
          </a:p>
        </p:txBody>
      </p:sp>
    </p:spTree>
    <p:extLst>
      <p:ext uri="{BB962C8B-B14F-4D97-AF65-F5344CB8AC3E}">
        <p14:creationId xmlns:p14="http://schemas.microsoft.com/office/powerpoint/2010/main" val="218901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90688"/>
            <a:ext cx="10820400" cy="466566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Timescales </a:t>
            </a:r>
            <a:r>
              <a:rPr lang="en-US" dirty="0">
                <a:sym typeface="Wingdings" pitchFamily="2" charset="2"/>
              </a:rPr>
              <a:t> have to break up time into manageable “chunks”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Wingdings" pitchFamily="2" charset="2"/>
              </a:rPr>
              <a:t>Typically climate and “fast” land processes (photosynthesis, energy budgets, hydrology) calculated at 30 minute time step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Wingdings" pitchFamily="2" charset="2"/>
              </a:rPr>
              <a:t>”Slower” land processes (C allocation and turnover, tree mortality, species competition) calculated at daily or greater timesteps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Wingdings" pitchFamily="2" charset="2"/>
              </a:rPr>
              <a:t>Take information from current timestep and calculate prediction for next timestep: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>
                <a:sym typeface="Wingdings" pitchFamily="2" charset="2"/>
              </a:rPr>
              <a:t>					</a:t>
            </a:r>
            <a:r>
              <a:rPr lang="en-US" i="1" dirty="0">
                <a:sym typeface="Wingdings" pitchFamily="2" charset="2"/>
              </a:rPr>
              <a:t>X</a:t>
            </a:r>
            <a:r>
              <a:rPr lang="en-US" i="1" baseline="30000" dirty="0">
                <a:sym typeface="Wingdings" pitchFamily="2" charset="2"/>
              </a:rPr>
              <a:t>t+1 </a:t>
            </a:r>
            <a:r>
              <a:rPr lang="en-US" i="1" dirty="0">
                <a:sym typeface="Wingdings" pitchFamily="2" charset="2"/>
              </a:rPr>
              <a:t>= f(</a:t>
            </a:r>
            <a:r>
              <a:rPr lang="en-US" i="1" dirty="0" err="1">
                <a:sym typeface="Wingdings" pitchFamily="2" charset="2"/>
              </a:rPr>
              <a:t>X</a:t>
            </a:r>
            <a:r>
              <a:rPr lang="en-US" i="1" baseline="30000" dirty="0" err="1">
                <a:sym typeface="Wingdings" pitchFamily="2" charset="2"/>
              </a:rPr>
              <a:t>t</a:t>
            </a:r>
            <a:r>
              <a:rPr lang="en-US" i="1" dirty="0">
                <a:sym typeface="Wingdings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Wingdings" pitchFamily="2" charset="2"/>
              </a:rPr>
              <a:t>Shorter timesteps = improved model accuracy/reliability (need better computing power)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10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90688"/>
            <a:ext cx="905607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ESMs contain over a million lines of code (18,000 pages of printed text!) </a:t>
            </a:r>
            <a:r>
              <a:rPr lang="en-US" sz="2400" dirty="0">
                <a:sym typeface="Wingdings" pitchFamily="2" charset="2"/>
              </a:rPr>
              <a:t> TEMs several hundred thousand lines.</a:t>
            </a:r>
          </a:p>
          <a:p>
            <a:r>
              <a:rPr lang="en-US" sz="2400" dirty="0">
                <a:sym typeface="Wingdings" pitchFamily="2" charset="2"/>
              </a:rPr>
              <a:t>Typically written in Fortran90.</a:t>
            </a:r>
            <a:endParaRPr lang="en-US" sz="2400" dirty="0"/>
          </a:p>
          <a:p>
            <a:r>
              <a:rPr lang="en-US" sz="2400" dirty="0"/>
              <a:t>Requires a supercomputer (size of tennis court) to run and store terra- to petabytes of simulation outputs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86B5C-02A7-9744-8A2D-C8BAA75E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815" y="1498904"/>
            <a:ext cx="2675185" cy="4351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D3A4-7AEF-E74A-AC01-4FADC19EBCA3}"/>
              </a:ext>
            </a:extLst>
          </p:cNvPr>
          <p:cNvSpPr txBox="1"/>
          <p:nvPr/>
        </p:nvSpPr>
        <p:spPr>
          <a:xfrm>
            <a:off x="9589477" y="5925463"/>
            <a:ext cx="2309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informationisbeautiful.net</a:t>
            </a:r>
            <a:r>
              <a:rPr lang="en-US" sz="1100" dirty="0"/>
              <a:t>/visualizations/million-lines-of-code/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FFF4B5-FF58-7B48-B8E7-B086F7FD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95" y="3726409"/>
            <a:ext cx="4141697" cy="2199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A7990C-8474-D64B-B43D-ECE941499BDB}"/>
              </a:ext>
            </a:extLst>
          </p:cNvPr>
          <p:cNvSpPr txBox="1"/>
          <p:nvPr/>
        </p:nvSpPr>
        <p:spPr>
          <a:xfrm>
            <a:off x="5078430" y="6007428"/>
            <a:ext cx="380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 Office Hadley Centre’s three new Cray XC40 </a:t>
            </a:r>
            <a:r>
              <a:rPr lang="en-US" sz="1200" dirty="0" err="1"/>
              <a:t>supercomputersare</a:t>
            </a:r>
            <a:r>
              <a:rPr lang="en-US" sz="1200" dirty="0"/>
              <a:t> together capable of 14,000 trillion calculations a second </a:t>
            </a:r>
            <a:r>
              <a:rPr lang="en-US" sz="1200" dirty="0">
                <a:sym typeface="Wingdings" pitchFamily="2" charset="2"/>
              </a:rPr>
              <a:t> this picture shows a 1/3 of them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F414E-636D-D342-8231-15EA0403C973}"/>
              </a:ext>
            </a:extLst>
          </p:cNvPr>
          <p:cNvSpPr txBox="1"/>
          <p:nvPr/>
        </p:nvSpPr>
        <p:spPr>
          <a:xfrm>
            <a:off x="455125" y="4417358"/>
            <a:ext cx="4237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Often solutions to equations are solved “numerically”, which means there are numerical methods we used to approximate the solution </a:t>
            </a:r>
            <a:r>
              <a:rPr lang="en-US" sz="2000" dirty="0">
                <a:sym typeface="Wingdings" pitchFamily="2" charset="2"/>
              </a:rPr>
              <a:t> can take 100s to 1000s iterations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7093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BC18-FECB-E24D-ABDF-7AE710CE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0"/>
            <a:ext cx="10515600" cy="1325563"/>
          </a:xfrm>
        </p:spPr>
        <p:txBody>
          <a:bodyPr/>
          <a:lstStyle/>
          <a:p>
            <a:r>
              <a:rPr lang="en-US" dirty="0"/>
              <a:t>Example code</a:t>
            </a:r>
            <a:br>
              <a:rPr lang="en-US" dirty="0"/>
            </a:br>
            <a:r>
              <a:rPr lang="en-US" sz="3200" dirty="0"/>
              <a:t>(Most models written in Fortran90)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05FAE-964C-5843-8B7D-5D9CBA0F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60181-6F63-494F-8FC7-9563BEC85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45" y="1325563"/>
            <a:ext cx="9458098" cy="52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27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BC18-FECB-E24D-ABDF-7AE710CE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0"/>
            <a:ext cx="10515600" cy="1325563"/>
          </a:xfrm>
        </p:spPr>
        <p:txBody>
          <a:bodyPr/>
          <a:lstStyle/>
          <a:p>
            <a:r>
              <a:rPr lang="en-US" dirty="0"/>
              <a:t>Example code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05FAE-964C-5843-8B7D-5D9CBA0F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A1897-479F-EA4C-945B-34628E0E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886" y="721669"/>
            <a:ext cx="5279829" cy="59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0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122"/>
          <p:cNvGrpSpPr/>
          <p:nvPr/>
        </p:nvGrpSpPr>
        <p:grpSpPr>
          <a:xfrm>
            <a:off x="2280863" y="893850"/>
            <a:ext cx="7914790" cy="3335859"/>
            <a:chOff x="1552250" y="218050"/>
            <a:chExt cx="6457702" cy="2643101"/>
          </a:xfrm>
        </p:grpSpPr>
        <p:pic>
          <p:nvPicPr>
            <p:cNvPr id="647" name="Google Shape;647;p122"/>
            <p:cNvPicPr preferRelativeResize="0"/>
            <p:nvPr/>
          </p:nvPicPr>
          <p:blipFill rotWithShape="1">
            <a:blip r:embed="rId3">
              <a:alphaModFix/>
            </a:blip>
            <a:srcRect b="14118"/>
            <a:stretch/>
          </p:blipFill>
          <p:spPr>
            <a:xfrm>
              <a:off x="1552250" y="218050"/>
              <a:ext cx="6457702" cy="2643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122"/>
            <p:cNvSpPr/>
            <p:nvPr/>
          </p:nvSpPr>
          <p:spPr>
            <a:xfrm>
              <a:off x="1618025" y="249930"/>
              <a:ext cx="131700" cy="111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122"/>
            <p:cNvSpPr/>
            <p:nvPr/>
          </p:nvSpPr>
          <p:spPr>
            <a:xfrm>
              <a:off x="3977711" y="226345"/>
              <a:ext cx="131700" cy="111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122"/>
            <p:cNvSpPr/>
            <p:nvPr/>
          </p:nvSpPr>
          <p:spPr>
            <a:xfrm>
              <a:off x="6207417" y="243341"/>
              <a:ext cx="131700" cy="111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651" name="Google Shape;651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8319" y="4228208"/>
            <a:ext cx="8816188" cy="243823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22"/>
          <p:cNvSpPr txBox="1">
            <a:spLocks noGrp="1"/>
          </p:cNvSpPr>
          <p:nvPr>
            <p:ph type="ctrTitle"/>
          </p:nvPr>
        </p:nvSpPr>
        <p:spPr>
          <a:xfrm>
            <a:off x="355600" y="-138833"/>
            <a:ext cx="11836400" cy="112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" sz="4000" dirty="0"/>
              <a:t>What processes are in TEMs?</a:t>
            </a:r>
            <a:endParaRPr sz="4000" b="1" dirty="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53" name="Google Shape;653;p122"/>
          <p:cNvSpPr txBox="1"/>
          <p:nvPr/>
        </p:nvSpPr>
        <p:spPr>
          <a:xfrm>
            <a:off x="548367" y="1653100"/>
            <a:ext cx="23056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B379F3-F8F0-5C46-8006-A2631BEE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6496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BC18-FECB-E24D-ABDF-7AE710CE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0"/>
            <a:ext cx="10515600" cy="1325563"/>
          </a:xfrm>
        </p:spPr>
        <p:txBody>
          <a:bodyPr/>
          <a:lstStyle/>
          <a:p>
            <a:r>
              <a:rPr lang="en-US" dirty="0"/>
              <a:t>Example code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05FAE-964C-5843-8B7D-5D9CBA0F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7E4CE-E005-B24F-9591-165C3534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03" y="790832"/>
            <a:ext cx="6012083" cy="6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845" y="1510329"/>
            <a:ext cx="9560169" cy="506566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Inputs: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Climate “forcing” often from </a:t>
            </a:r>
            <a:r>
              <a:rPr lang="en-US" dirty="0">
                <a:hlinkClick r:id="rId2"/>
              </a:rPr>
              <a:t>climate “renalayses”</a:t>
            </a:r>
            <a:r>
              <a:rPr lang="en-US" dirty="0"/>
              <a:t>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Air temperature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Rainfall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Wind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Incoming short and longwave radiation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Humidity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Surface Air Pressure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Vegetation (if static) and soil type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Global atmospheric CO</a:t>
            </a:r>
            <a:r>
              <a:rPr lang="en-US" baseline="-25000" dirty="0"/>
              <a:t>2</a:t>
            </a:r>
            <a:r>
              <a:rPr lang="en-US" dirty="0"/>
              <a:t> concentrations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Topography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Default parameter values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ADCB7-EB82-B94B-94E6-762D2DD3F479}"/>
              </a:ext>
            </a:extLst>
          </p:cNvPr>
          <p:cNvSpPr txBox="1"/>
          <p:nvPr/>
        </p:nvSpPr>
        <p:spPr>
          <a:xfrm>
            <a:off x="8018845" y="5892710"/>
            <a:ext cx="3896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https://climatedataguide.ucar.edu/climate-data/atmospheric-reanalysis-overview-comparison-tables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D0A2B-CD14-9E4D-9529-48C00C64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613" y="1826537"/>
            <a:ext cx="2410542" cy="3204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C8561-C83D-BD43-88F4-0B53A3673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114" y="5467632"/>
            <a:ext cx="2349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5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06" y="-74141"/>
            <a:ext cx="10515600" cy="1325563"/>
          </a:xfrm>
        </p:spPr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50" y="1061094"/>
            <a:ext cx="6732372" cy="50307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Outputs </a:t>
            </a:r>
            <a:r>
              <a:rPr lang="en-US" dirty="0">
                <a:sym typeface="Wingdings" pitchFamily="2" charset="2"/>
              </a:rPr>
              <a:t> any predicted variable!</a:t>
            </a:r>
          </a:p>
          <a:p>
            <a:pPr lvl="1"/>
            <a:r>
              <a:rPr lang="en-US" dirty="0">
                <a:sym typeface="Wingdings" pitchFamily="2" charset="2"/>
              </a:rPr>
              <a:t>Energy, Carbon and water fluxes (GPP, NEE, latent heat flux)</a:t>
            </a:r>
          </a:p>
          <a:p>
            <a:pPr lvl="1"/>
            <a:r>
              <a:rPr lang="en-US" dirty="0">
                <a:sym typeface="Wingdings" pitchFamily="2" charset="2"/>
              </a:rPr>
              <a:t>Carbon and water stores (e.g. woody biomass, soil C and soil moisture)</a:t>
            </a:r>
          </a:p>
          <a:p>
            <a:pPr lvl="1"/>
            <a:r>
              <a:rPr lang="en-US" dirty="0">
                <a:sym typeface="Wingdings" pitchFamily="2" charset="2"/>
              </a:rPr>
              <a:t>Leaf area index</a:t>
            </a:r>
          </a:p>
          <a:p>
            <a:pPr lvl="1"/>
            <a:r>
              <a:rPr lang="en-US" dirty="0">
                <a:sym typeface="Wingdings" pitchFamily="2" charset="2"/>
              </a:rPr>
              <a:t>Surface temperature</a:t>
            </a:r>
          </a:p>
          <a:p>
            <a:pPr lvl="1"/>
            <a:r>
              <a:rPr lang="en-US" dirty="0">
                <a:sym typeface="Wingdings" pitchFamily="2" charset="2"/>
              </a:rPr>
              <a:t>Snow cover</a:t>
            </a:r>
          </a:p>
          <a:p>
            <a:pPr lvl="1"/>
            <a:r>
              <a:rPr lang="en-US" dirty="0" err="1">
                <a:sym typeface="Wingdings" pitchFamily="2" charset="2"/>
              </a:rPr>
              <a:t>etc</a:t>
            </a:r>
            <a:endParaRPr lang="en-US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Inputs and outputs often stored in </a:t>
            </a:r>
            <a:r>
              <a:rPr lang="en-US" dirty="0">
                <a:sym typeface="Wingdings" pitchFamily="2" charset="2"/>
                <a:hlinkClick r:id="rId2"/>
              </a:rPr>
              <a:t>netCDF files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Just have to consider computational storage requirements</a:t>
            </a:r>
          </a:p>
          <a:p>
            <a:r>
              <a:rPr lang="en-US" dirty="0">
                <a:sym typeface="Wingdings" pitchFamily="2" charset="2"/>
              </a:rPr>
              <a:t>Tradeoff between #variables and time-step</a:t>
            </a:r>
          </a:p>
          <a:p>
            <a:pPr lvl="1"/>
            <a:r>
              <a:rPr lang="en-US" dirty="0">
                <a:sym typeface="Wingdings" pitchFamily="2" charset="2"/>
              </a:rPr>
              <a:t>Typically, at global scale, monthly-to-annual </a:t>
            </a:r>
          </a:p>
          <a:p>
            <a:pPr lvl="1"/>
            <a:r>
              <a:rPr lang="en-US" dirty="0">
                <a:sym typeface="Wingdings" pitchFamily="2" charset="2"/>
              </a:rPr>
              <a:t>At site scale, diurnal (30 min) to daily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A3BCA-F04D-294A-AFF1-C6C948D9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30" y="1147184"/>
            <a:ext cx="3729070" cy="531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0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32318"/>
            <a:ext cx="10515600" cy="1325563"/>
          </a:xfrm>
        </p:spPr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53331"/>
            <a:ext cx="11212287" cy="4351338"/>
          </a:xfrm>
        </p:spPr>
        <p:txBody>
          <a:bodyPr/>
          <a:lstStyle/>
          <a:p>
            <a:r>
              <a:rPr lang="en-US" dirty="0"/>
              <a:t>Spin-up:</a:t>
            </a:r>
          </a:p>
          <a:p>
            <a:pPr lvl="1"/>
            <a:r>
              <a:rPr lang="en-US" dirty="0">
                <a:sym typeface="Wingdings" pitchFamily="2" charset="2"/>
              </a:rPr>
              <a:t>models start from “bare rock”</a:t>
            </a:r>
          </a:p>
          <a:p>
            <a:pPr lvl="1"/>
            <a:r>
              <a:rPr lang="en-US" dirty="0">
                <a:sym typeface="Wingdings" pitchFamily="2" charset="2"/>
              </a:rPr>
              <a:t>Build up soil C and aboveground biomass (as well as water stores) slowly over time</a:t>
            </a:r>
          </a:p>
          <a:p>
            <a:pPr lvl="1"/>
            <a:r>
              <a:rPr lang="en-US" dirty="0">
                <a:sym typeface="Wingdings" pitchFamily="2" charset="2"/>
              </a:rPr>
              <a:t>Models cycle over historical climate forcing 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D227F-F9CC-8749-A4EE-B1678B16CF95}"/>
              </a:ext>
            </a:extLst>
          </p:cNvPr>
          <p:cNvSpPr txBox="1"/>
          <p:nvPr/>
        </p:nvSpPr>
        <p:spPr>
          <a:xfrm>
            <a:off x="1393293" y="6456863"/>
            <a:ext cx="689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https://</a:t>
            </a:r>
            <a:r>
              <a:rPr lang="en-US" i="1" dirty="0" err="1"/>
              <a:t>www.soil-journal.net</a:t>
            </a:r>
            <a:r>
              <a:rPr lang="en-US" i="1" dirty="0"/>
              <a:t>/2/537/2016/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1362C-CD07-4246-9AF0-9BD56F03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0" y="3273926"/>
            <a:ext cx="9700381" cy="31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45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32318"/>
            <a:ext cx="10515600" cy="1325563"/>
          </a:xfrm>
        </p:spPr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53331"/>
            <a:ext cx="11044085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Spin-up: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models start from “bare rock”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Build up soil and aboveground biomass (as well as water stores) slowly over time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Models cycle over historical climate forcing data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D227F-F9CC-8749-A4EE-B1678B16CF95}"/>
              </a:ext>
            </a:extLst>
          </p:cNvPr>
          <p:cNvSpPr txBox="1"/>
          <p:nvPr/>
        </p:nvSpPr>
        <p:spPr>
          <a:xfrm>
            <a:off x="1393293" y="6456863"/>
            <a:ext cx="689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Source: https://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www.soil-journal.net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/2/537/2016/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1362C-CD07-4246-9AF0-9BD56F036D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205250" y="3273926"/>
            <a:ext cx="9700381" cy="3182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B8A3B-2CE4-BB40-9444-4180DC0EC38C}"/>
              </a:ext>
            </a:extLst>
          </p:cNvPr>
          <p:cNvSpPr txBox="1"/>
          <p:nvPr/>
        </p:nvSpPr>
        <p:spPr>
          <a:xfrm>
            <a:off x="2490019" y="2310075"/>
            <a:ext cx="7211961" cy="206210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But difficult to know exact land use history and past climate </a:t>
            </a:r>
            <a:r>
              <a:rPr lang="en-US" sz="3200" dirty="0">
                <a:solidFill>
                  <a:srgbClr val="C00000"/>
                </a:solidFill>
                <a:sym typeface="Wingdings" pitchFamily="2" charset="2"/>
              </a:rPr>
              <a:t> therefore, these “initial conditions” are sources of uncertainty… 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217D-46C0-D34B-8674-1E3C6BF3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1" y="134937"/>
            <a:ext cx="10515600" cy="1325563"/>
          </a:xfrm>
        </p:spPr>
        <p:txBody>
          <a:bodyPr/>
          <a:lstStyle/>
          <a:p>
            <a:r>
              <a:rPr lang="en-US" dirty="0"/>
              <a:t>Types of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9067-CBCA-DA4E-8679-6A8DADE5C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26" y="1294683"/>
            <a:ext cx="10515600" cy="503237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Depends on way model being used / questions being asked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a “global change” experiment – 3 periods: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Spin-up (pre ~1850s)</a:t>
            </a:r>
          </a:p>
          <a:p>
            <a:pPr marL="914400" lvl="2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ym typeface="Wingdings" pitchFamily="2" charset="2"/>
              </a:rPr>
              <a:t> Cycling of climate forcing and “pre-industrial” [CO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] of ~270ppm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Historical or “transient” run (~1850s – present) </a:t>
            </a:r>
          </a:p>
          <a:p>
            <a:pPr marL="914400" lvl="2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ym typeface="Wingdings" pitchFamily="2" charset="2"/>
              </a:rPr>
              <a:t> best estimate of changes over time, based on observed climate, CO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, LUC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 Predicted variables can be compared to independent observations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“Attribution” studies  CO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vs CLIM vs LUC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Future run (~2010s to 2100)</a:t>
            </a:r>
          </a:p>
          <a:p>
            <a:pPr lvl="2">
              <a:spcBef>
                <a:spcPts val="600"/>
              </a:spcBef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Based on “scenarios” (Representative</a:t>
            </a:r>
          </a:p>
          <a:p>
            <a:pPr marL="914400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ym typeface="Wingdings" pitchFamily="2" charset="2"/>
              </a:rPr>
              <a:t>Concentration Pathways - RCPs)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9C13-57A6-5A47-9C10-9895AA86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09C0F-CE60-6F4D-89B1-1A203B83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73" y="4485302"/>
            <a:ext cx="3996854" cy="1965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96D830-D143-AF45-A351-E469017C7160}"/>
              </a:ext>
            </a:extLst>
          </p:cNvPr>
          <p:cNvSpPr txBox="1"/>
          <p:nvPr/>
        </p:nvSpPr>
        <p:spPr>
          <a:xfrm>
            <a:off x="7536427" y="6385642"/>
            <a:ext cx="303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Attribution or factorial analysis from Zeng et al. (2014) Nature</a:t>
            </a:r>
          </a:p>
        </p:txBody>
      </p:sp>
    </p:spTree>
    <p:extLst>
      <p:ext uri="{BB962C8B-B14F-4D97-AF65-F5344CB8AC3E}">
        <p14:creationId xmlns:p14="http://schemas.microsoft.com/office/powerpoint/2010/main" val="422673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52C7-426C-5440-BA65-704A6743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92" y="0"/>
            <a:ext cx="10515600" cy="1325563"/>
          </a:xfrm>
        </p:spPr>
        <p:txBody>
          <a:bodyPr/>
          <a:lstStyle/>
          <a:p>
            <a:r>
              <a:rPr lang="en-US" dirty="0"/>
              <a:t>Model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D3A53-5D02-D84D-925A-9B44E00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CF8AE-9099-C742-878F-C856CF97D51D}"/>
              </a:ext>
            </a:extLst>
          </p:cNvPr>
          <p:cNvSpPr txBox="1"/>
          <p:nvPr/>
        </p:nvSpPr>
        <p:spPr>
          <a:xfrm>
            <a:off x="90054" y="647240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,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3DA142-1727-5C43-AB10-83BFD5EF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10" y="1050533"/>
            <a:ext cx="3683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16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8068-39E9-AE48-8D31-04AF2191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Parameterization</a:t>
            </a:r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A87A6-C1B8-9D45-A925-F45A748FC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Differences between knowledge of processes and </a:t>
            </a:r>
            <a:r>
              <a:rPr lang="en-US" i="1" dirty="0"/>
              <a:t>how the processes are implemented in a TEM</a:t>
            </a:r>
          </a:p>
          <a:p>
            <a:r>
              <a:rPr lang="en-US" dirty="0"/>
              <a:t>Often simplifications and/or generalizations of real-world processes (called model </a:t>
            </a:r>
            <a:r>
              <a:rPr lang="en-US" i="1" dirty="0"/>
              <a:t>parameterization</a:t>
            </a:r>
            <a:r>
              <a:rPr lang="en-US" dirty="0"/>
              <a:t>) because:</a:t>
            </a:r>
          </a:p>
          <a:p>
            <a:pPr lvl="1"/>
            <a:r>
              <a:rPr lang="en-US" dirty="0"/>
              <a:t>Not enough computational resources</a:t>
            </a:r>
          </a:p>
          <a:p>
            <a:pPr lvl="1"/>
            <a:r>
              <a:rPr lang="en-US" dirty="0"/>
              <a:t>Need a numerical solution to solve equations</a:t>
            </a:r>
          </a:p>
          <a:p>
            <a:pPr lvl="1"/>
            <a:r>
              <a:rPr lang="en-US" dirty="0"/>
              <a:t>Processes poorly understood</a:t>
            </a:r>
          </a:p>
          <a:p>
            <a:pPr lvl="1"/>
            <a:r>
              <a:rPr lang="en-US" dirty="0"/>
              <a:t>Not enough data to describe process/system well</a:t>
            </a:r>
          </a:p>
          <a:p>
            <a:pPr lvl="1"/>
            <a:r>
              <a:rPr lang="en-US" dirty="0"/>
              <a:t>To account for sub grid-scale processes </a:t>
            </a:r>
            <a:r>
              <a:rPr lang="en-US" dirty="0">
                <a:sym typeface="Wingdings" pitchFamily="2" charset="2"/>
              </a:rPr>
              <a:t> e.g. topography, land/vegetation cover heterogeneity</a:t>
            </a:r>
          </a:p>
          <a:p>
            <a:pPr lvl="1"/>
            <a:r>
              <a:rPr lang="en-US" dirty="0">
                <a:sym typeface="Wingdings" pitchFamily="2" charset="2"/>
              </a:rPr>
              <a:t>Don’t know if process is important enough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5C713-FDEB-9D46-8F16-6944F44A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34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3907-EB3F-CD44-8748-0F8A3DBE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60F8F-0C75-E142-86B4-A0D9A36E1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Parameters (fixed values)</a:t>
            </a:r>
          </a:p>
          <a:p>
            <a:pPr lvl="1"/>
            <a:r>
              <a:rPr lang="en-US" dirty="0"/>
              <a:t>Also how we link parameters to broad PFTs</a:t>
            </a:r>
          </a:p>
          <a:p>
            <a:r>
              <a:rPr lang="en-US" dirty="0"/>
              <a:t>Model structure (uncertain or unknown processes) </a:t>
            </a:r>
            <a:r>
              <a:rPr lang="en-US" dirty="0">
                <a:sym typeface="Wingdings" pitchFamily="2" charset="2"/>
              </a:rPr>
              <a:t> including “parameterization”</a:t>
            </a:r>
            <a:endParaRPr lang="en-US" dirty="0"/>
          </a:p>
          <a:p>
            <a:r>
              <a:rPr lang="en-US" dirty="0"/>
              <a:t>Climate forcing</a:t>
            </a:r>
          </a:p>
          <a:p>
            <a:r>
              <a:rPr lang="en-US" dirty="0"/>
              <a:t>Initial conditions</a:t>
            </a:r>
          </a:p>
          <a:p>
            <a:r>
              <a:rPr lang="en-US" dirty="0"/>
              <a:t>Bugs!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 Often tradeoff between complexity and uncertainty…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1C56D-E499-6945-890E-E2A9ADD3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20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8BBEF954-8621-CB41-B4FF-10FF61EB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72" y="1233049"/>
            <a:ext cx="6629400" cy="488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0E2692-1EFA-754A-82E3-2B8CC794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44" y="119555"/>
            <a:ext cx="10515600" cy="1325563"/>
          </a:xfrm>
        </p:spPr>
        <p:txBody>
          <a:bodyPr/>
          <a:lstStyle/>
          <a:p>
            <a:r>
              <a:rPr lang="en-US" dirty="0"/>
              <a:t>Model development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3DA68-68D0-9445-BC39-780326BF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D3F9C-C481-0342-B27E-6EA6E48A97FB}"/>
              </a:ext>
            </a:extLst>
          </p:cNvPr>
          <p:cNvSpPr txBox="1"/>
          <p:nvPr/>
        </p:nvSpPr>
        <p:spPr>
          <a:xfrm>
            <a:off x="113015" y="6488668"/>
            <a:ext cx="380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Adapted from Williams et al. (2009)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9397C-61EA-8446-BBEA-DA498BD95F55}"/>
              </a:ext>
            </a:extLst>
          </p:cNvPr>
          <p:cNvSpPr txBox="1"/>
          <p:nvPr/>
        </p:nvSpPr>
        <p:spPr>
          <a:xfrm>
            <a:off x="9633857" y="5685452"/>
            <a:ext cx="186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Also parameter “tuning”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836A6-DB8C-B541-A2D4-AB827DD64654}"/>
              </a:ext>
            </a:extLst>
          </p:cNvPr>
          <p:cNvSpPr txBox="1"/>
          <p:nvPr/>
        </p:nvSpPr>
        <p:spPr>
          <a:xfrm>
            <a:off x="303944" y="4820736"/>
            <a:ext cx="2797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Difference between model evaluation/benchmarking and data assimilation </a:t>
            </a:r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 latter addresses uncertainty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98854-C844-BD4B-9215-E9FA737F172F}"/>
              </a:ext>
            </a:extLst>
          </p:cNvPr>
          <p:cNvSpPr txBox="1"/>
          <p:nvPr/>
        </p:nvSpPr>
        <p:spPr>
          <a:xfrm>
            <a:off x="8610600" y="593553"/>
            <a:ext cx="2797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Models also participate in “model </a:t>
            </a:r>
            <a:r>
              <a:rPr lang="en-US" i="1" dirty="0" err="1">
                <a:solidFill>
                  <a:srgbClr val="C00000"/>
                </a:solidFill>
              </a:rPr>
              <a:t>intercomparison</a:t>
            </a:r>
            <a:r>
              <a:rPr lang="en-US" i="1" dirty="0">
                <a:solidFill>
                  <a:srgbClr val="C00000"/>
                </a:solidFill>
              </a:rPr>
              <a:t> projects” (MIPs)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E25BBD-6A58-3145-A1CF-92FB3055D31D}"/>
              </a:ext>
            </a:extLst>
          </p:cNvPr>
          <p:cNvCxnSpPr>
            <a:cxnSpLocks/>
          </p:cNvCxnSpPr>
          <p:nvPr/>
        </p:nvCxnSpPr>
        <p:spPr>
          <a:xfrm flipH="1" flipV="1">
            <a:off x="9025003" y="5094514"/>
            <a:ext cx="815683" cy="590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74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E412-AAB7-7F48-A410-87FDE5EB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136525"/>
            <a:ext cx="10515600" cy="1325563"/>
          </a:xfrm>
        </p:spPr>
        <p:txBody>
          <a:bodyPr/>
          <a:lstStyle/>
          <a:p>
            <a:r>
              <a:rPr lang="en-US" dirty="0"/>
              <a:t>Plant Functional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1656-8311-314F-A5E2-8A5BB157F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1" y="1598613"/>
            <a:ext cx="532990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“Groups of plant species that share similar structural, phenological, and physiological traits, and can be further distinguished by climate zone” (</a:t>
            </a:r>
            <a:r>
              <a:rPr lang="en-US" sz="2000" i="1" dirty="0"/>
              <a:t>Poulter et al., 2015, GMD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7D93C-3953-834C-8B62-472F1429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6CB20-0CC5-C746-BE93-427E7CA5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3299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59C80-8B5F-284D-95E6-52A3A579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35" y="3066023"/>
            <a:ext cx="4241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51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8B4C-6100-D24C-AB1D-7AD5B94B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31" y="-252413"/>
            <a:ext cx="10515600" cy="1325563"/>
          </a:xfrm>
        </p:spPr>
        <p:txBody>
          <a:bodyPr/>
          <a:lstStyle/>
          <a:p>
            <a:r>
              <a:rPr lang="en-US" dirty="0"/>
              <a:t>Future development of TEMs/ESMs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9C720-E2F7-594F-A886-0CE544AD2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33380"/>
            <a:ext cx="4554416" cy="976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https://</a:t>
            </a:r>
            <a:r>
              <a:rPr lang="en-US" sz="1600" i="1" dirty="0" err="1"/>
              <a:t>www.carbonbrief.org</a:t>
            </a:r>
            <a:r>
              <a:rPr lang="en-US" sz="1600" i="1" dirty="0"/>
              <a:t>/in-depth-scientists-discuss-how-to-improve-climate-models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E81FB-D0FE-934D-8E0F-35172E25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3B3E1-879D-A94B-A7FF-32B1BB3D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842" y="644769"/>
            <a:ext cx="5858189" cy="62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62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5D5157-2B61-4A43-8017-C46EEAB0B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370" y="95555"/>
            <a:ext cx="5775630" cy="248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DF4B6-5BDF-A742-BC7D-8086CA23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925CBB-87F3-A64B-B751-FFFDBDEDE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4" y="2476499"/>
            <a:ext cx="5639540" cy="1087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838996-54D1-7745-974E-A6EDF6BD9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452445"/>
            <a:ext cx="2882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02016-AC79-4644-BE96-0E5714A48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4366845"/>
            <a:ext cx="4978400" cy="233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9120BD-72F9-104E-8EA3-C9170F68E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721" y="1555258"/>
            <a:ext cx="5146279" cy="2682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DCE523-2158-C84F-AB45-49CF50029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690195"/>
            <a:ext cx="32766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B04073-4C12-6546-AB85-B6A172540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458" y="5105844"/>
            <a:ext cx="3964702" cy="3336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54D05B-8C22-7D47-8CF7-672266691D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216845"/>
            <a:ext cx="4051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7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A3C1D-8B97-D840-85EC-2EBA8D86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29EE7-A86D-A446-9F48-762D4A05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888" y="0"/>
            <a:ext cx="3289300" cy="82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02652E-D201-8A4C-B7C5-30407BCD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825500"/>
            <a:ext cx="5414322" cy="199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FBF3C-6AED-2D4C-949B-A711F09A5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6667"/>
            <a:ext cx="2755900" cy="8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205C5F-EABF-3847-BE2F-C5F9D3CE0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61" y="1711204"/>
            <a:ext cx="5029200" cy="175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5B55A1-42F2-7E4C-8687-87C32C8D6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3" y="5003800"/>
            <a:ext cx="5054600" cy="185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D4220-55F9-8F47-B3EF-51052128F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165600"/>
            <a:ext cx="2120900" cy="838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841C26-FC72-9D44-B524-16B559803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4541" y="3194050"/>
            <a:ext cx="4965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25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8B4C-6100-D24C-AB1D-7AD5B94B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45" y="136525"/>
            <a:ext cx="10515600" cy="1325563"/>
          </a:xfrm>
        </p:spPr>
        <p:txBody>
          <a:bodyPr/>
          <a:lstStyle/>
          <a:p>
            <a:r>
              <a:rPr lang="en-US" dirty="0"/>
              <a:t>Perspectives on future development of 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E81FB-D0FE-934D-8E0F-35172E25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2967901-A90A-F148-85D9-71E5D1C9D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5"/>
          <a:stretch/>
        </p:blipFill>
        <p:spPr>
          <a:xfrm>
            <a:off x="3174795" y="3994469"/>
            <a:ext cx="8674100" cy="165801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43146B6-A063-B349-9C31-B3D809050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21" y="1548581"/>
            <a:ext cx="6324337" cy="2037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1F43DA-B93A-7F48-A018-81ED00236D2E}"/>
              </a:ext>
            </a:extLst>
          </p:cNvPr>
          <p:cNvSpPr txBox="1"/>
          <p:nvPr/>
        </p:nvSpPr>
        <p:spPr>
          <a:xfrm>
            <a:off x="1506847" y="6156295"/>
            <a:ext cx="873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Ø"/>
            </a:pP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Also give you a great overview of what’s in current TEM versions</a:t>
            </a:r>
          </a:p>
        </p:txBody>
      </p:sp>
    </p:spTree>
    <p:extLst>
      <p:ext uri="{BB962C8B-B14F-4D97-AF65-F5344CB8AC3E}">
        <p14:creationId xmlns:p14="http://schemas.microsoft.com/office/powerpoint/2010/main" val="2135414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8606-0693-9B47-84F2-8025E641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0"/>
            <a:ext cx="1186375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TEMs within ESMs: Modeling the whole climate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8F16-D045-4A47-BCFE-F988894E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56350"/>
            <a:ext cx="10515600" cy="847237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https://www.ted.com/talks/gavin_schmidt_the_emergent_patterns_of_climate_change#t-165009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C4B38-6A37-8141-9758-68215CE3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DD7E4-EBAD-FD45-835B-3EB5C25D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95" y="1165470"/>
            <a:ext cx="8314455" cy="494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43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E162-45C5-5A4C-ABE4-CE9BEA56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TEMs fit into </a:t>
            </a:r>
            <a:r>
              <a:rPr lang="en-US" dirty="0">
                <a:hlinkClick r:id="rId2"/>
              </a:rPr>
              <a:t>Earth System Models</a:t>
            </a:r>
            <a:r>
              <a:rPr lang="en-US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F6815-1893-DB4B-9DFC-D05EEDD9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F7EA2-53FC-3E43-A13C-D7EA2346CF37}"/>
              </a:ext>
            </a:extLst>
          </p:cNvPr>
          <p:cNvSpPr txBox="1"/>
          <p:nvPr/>
        </p:nvSpPr>
        <p:spPr>
          <a:xfrm>
            <a:off x="6224953" y="6536809"/>
            <a:ext cx="613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3"/>
              </a:rPr>
              <a:t>https://www.carbonbrief.org/qa-how-do-climate-models-work</a:t>
            </a:r>
            <a:endParaRPr lang="en-US" i="1" dirty="0"/>
          </a:p>
          <a:p>
            <a:endParaRPr lang="en-US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8A9845-9484-0B42-A2EE-E0F00212A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80" y="1690688"/>
            <a:ext cx="4502287" cy="43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06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E393-755C-9644-9F0E-41D1BA3F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Difference between climate models and earth system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F6C33-4571-1B40-83C4-1C18C11E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1F31D-F48A-BA43-9642-6FB4C5C69F1F}"/>
              </a:ext>
            </a:extLst>
          </p:cNvPr>
          <p:cNvSpPr txBox="1"/>
          <p:nvPr/>
        </p:nvSpPr>
        <p:spPr>
          <a:xfrm>
            <a:off x="0" y="6215746"/>
            <a:ext cx="197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 and </a:t>
            </a:r>
            <a:r>
              <a:rPr lang="en-US" i="1" dirty="0" err="1"/>
              <a:t>Doney</a:t>
            </a:r>
            <a:r>
              <a:rPr lang="en-US" i="1" dirty="0"/>
              <a:t>, 2018, Science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A20AE4-7A84-6C43-B155-B9696099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11" y="1044020"/>
            <a:ext cx="5859194" cy="57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95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7E7-74DF-DE4F-A5EB-A468F64C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6" y="136525"/>
            <a:ext cx="10873154" cy="1325563"/>
          </a:xfrm>
        </p:spPr>
        <p:txBody>
          <a:bodyPr/>
          <a:lstStyle/>
          <a:p>
            <a:r>
              <a:rPr lang="en-US" dirty="0"/>
              <a:t>History of coupled-climate modeling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5BAEF-F675-4A4B-BD16-8F8D023A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23A5B-E242-854C-91DE-7BC03B4E1CBD}"/>
              </a:ext>
            </a:extLst>
          </p:cNvPr>
          <p:cNvSpPr txBox="1"/>
          <p:nvPr/>
        </p:nvSpPr>
        <p:spPr>
          <a:xfrm>
            <a:off x="148336" y="4411194"/>
            <a:ext cx="4501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Illustration of the processes added to global climate models over the decades, from the mid-1970s, through the first four IPCC assessment reports: first (“FAR”) published in 1990, second (“SAR”) in 1995, third (“TAR”) in 2001 and fourth (“AR4”) in 2007. (Note, there is also a fifth report, which was completed in 2014). Source: IPCC </a:t>
            </a:r>
            <a:r>
              <a:rPr lang="en-US" sz="1600" dirty="0">
                <a:hlinkClick r:id="rId3"/>
              </a:rPr>
              <a:t>AR4, Fig 1.2</a:t>
            </a:r>
            <a:endParaRPr lang="en-US" sz="1600" dirty="0"/>
          </a:p>
          <a:p>
            <a:r>
              <a:rPr lang="en-US" sz="1600" i="1" dirty="0"/>
              <a:t>From </a:t>
            </a:r>
            <a:r>
              <a:rPr lang="en-US" sz="1600" i="1" dirty="0">
                <a:hlinkClick r:id="rId4"/>
              </a:rPr>
              <a:t>https://www.carbonbrief.org/qa-how-do-climate-models-work</a:t>
            </a:r>
            <a:endParaRPr lang="en-US" sz="1600" i="1" dirty="0"/>
          </a:p>
          <a:p>
            <a:endParaRPr lang="en-US" sz="16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B5AA3-2BD0-F24D-B720-9C6578DBE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977" y="1163241"/>
            <a:ext cx="4372742" cy="5491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044EFF-69AD-A641-A1A4-C42323E8AA33}"/>
              </a:ext>
            </a:extLst>
          </p:cNvPr>
          <p:cNvSpPr txBox="1"/>
          <p:nvPr/>
        </p:nvSpPr>
        <p:spPr>
          <a:xfrm>
            <a:off x="9719187" y="1462088"/>
            <a:ext cx="2123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 Circulation Models (GCMs) </a:t>
            </a:r>
          </a:p>
          <a:p>
            <a:pPr algn="ctr"/>
            <a:r>
              <a:rPr lang="en-US" dirty="0"/>
              <a:t>(Also called Global Climate Models)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Earth System Models (ESMs)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D5F65-9DC0-DD44-9420-8FC00B390C27}"/>
              </a:ext>
            </a:extLst>
          </p:cNvPr>
          <p:cNvCxnSpPr>
            <a:cxnSpLocks/>
          </p:cNvCxnSpPr>
          <p:nvPr/>
        </p:nvCxnSpPr>
        <p:spPr>
          <a:xfrm>
            <a:off x="10795819" y="2713703"/>
            <a:ext cx="0" cy="244823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42EFE7-72A4-934A-8CC5-8F89301C731D}"/>
              </a:ext>
            </a:extLst>
          </p:cNvPr>
          <p:cNvSpPr txBox="1"/>
          <p:nvPr/>
        </p:nvSpPr>
        <p:spPr>
          <a:xfrm>
            <a:off x="9571703" y="3425431"/>
            <a:ext cx="244823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More earth system components added in…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Key addition: LAND/BGC</a:t>
            </a:r>
          </a:p>
        </p:txBody>
      </p:sp>
    </p:spTree>
    <p:extLst>
      <p:ext uri="{BB962C8B-B14F-4D97-AF65-F5344CB8AC3E}">
        <p14:creationId xmlns:p14="http://schemas.microsoft.com/office/powerpoint/2010/main" val="2271153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7E7-74DF-DE4F-A5EB-A468F64C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6" y="136525"/>
            <a:ext cx="10873154" cy="1325563"/>
          </a:xfrm>
        </p:spPr>
        <p:txBody>
          <a:bodyPr/>
          <a:lstStyle/>
          <a:p>
            <a:r>
              <a:rPr lang="en-US" dirty="0"/>
              <a:t>History of coupled-climate modeling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5BAEF-F675-4A4B-BD16-8F8D023A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23A5B-E242-854C-91DE-7BC03B4E1CBD}"/>
              </a:ext>
            </a:extLst>
          </p:cNvPr>
          <p:cNvSpPr txBox="1"/>
          <p:nvPr/>
        </p:nvSpPr>
        <p:spPr>
          <a:xfrm>
            <a:off x="0" y="6519446"/>
            <a:ext cx="6682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From https://</a:t>
            </a:r>
            <a:r>
              <a:rPr lang="en-US" sz="1600" i="1" dirty="0" err="1"/>
              <a:t>www.carbonbrief.org</a:t>
            </a:r>
            <a:r>
              <a:rPr lang="en-US" sz="1600" i="1" dirty="0"/>
              <a:t>/</a:t>
            </a:r>
            <a:r>
              <a:rPr lang="en-US" sz="1600" i="1" dirty="0" err="1"/>
              <a:t>qa</a:t>
            </a:r>
            <a:r>
              <a:rPr lang="en-US" sz="1600" i="1" dirty="0"/>
              <a:t>-how-do-climate-models-work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5221B1-07EC-D24B-8F23-3156C6AB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68" y="1243545"/>
            <a:ext cx="7105932" cy="511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79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7E7-74DF-DE4F-A5EB-A468F64C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6" y="136525"/>
            <a:ext cx="10873154" cy="1325563"/>
          </a:xfrm>
        </p:spPr>
        <p:txBody>
          <a:bodyPr/>
          <a:lstStyle/>
          <a:p>
            <a:r>
              <a:rPr lang="en-US" dirty="0"/>
              <a:t>History of coupled-climate modeling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5BAEF-F675-4A4B-BD16-8F8D023A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C4E56-79D8-1145-A434-CCCC74D2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379" y="1598511"/>
            <a:ext cx="5689044" cy="4542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23A5B-E242-854C-91DE-7BC03B4E1CBD}"/>
              </a:ext>
            </a:extLst>
          </p:cNvPr>
          <p:cNvSpPr txBox="1"/>
          <p:nvPr/>
        </p:nvSpPr>
        <p:spPr>
          <a:xfrm>
            <a:off x="10469575" y="6140810"/>
            <a:ext cx="2063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IPCC AR5 WG1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527D5-3256-6442-B223-D46B02EDD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02" b="1991"/>
          <a:stretch/>
        </p:blipFill>
        <p:spPr>
          <a:xfrm>
            <a:off x="0" y="2086953"/>
            <a:ext cx="6142263" cy="30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3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19"/>
          <p:cNvSpPr/>
          <p:nvPr/>
        </p:nvSpPr>
        <p:spPr>
          <a:xfrm>
            <a:off x="131559" y="1417329"/>
            <a:ext cx="11941200" cy="45648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119"/>
          <p:cNvCxnSpPr/>
          <p:nvPr/>
        </p:nvCxnSpPr>
        <p:spPr>
          <a:xfrm>
            <a:off x="255155" y="2908589"/>
            <a:ext cx="0" cy="295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82" name="Google Shape;582;p119"/>
          <p:cNvCxnSpPr/>
          <p:nvPr/>
        </p:nvCxnSpPr>
        <p:spPr>
          <a:xfrm>
            <a:off x="2584887" y="2908589"/>
            <a:ext cx="0" cy="295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83" name="Google Shape;583;p119"/>
          <p:cNvCxnSpPr/>
          <p:nvPr/>
        </p:nvCxnSpPr>
        <p:spPr>
          <a:xfrm>
            <a:off x="4914620" y="2908589"/>
            <a:ext cx="0" cy="295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84" name="Google Shape;584;p119"/>
          <p:cNvCxnSpPr/>
          <p:nvPr/>
        </p:nvCxnSpPr>
        <p:spPr>
          <a:xfrm>
            <a:off x="7244352" y="2908589"/>
            <a:ext cx="0" cy="295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85" name="Google Shape;585;p119"/>
          <p:cNvCxnSpPr/>
          <p:nvPr/>
        </p:nvCxnSpPr>
        <p:spPr>
          <a:xfrm>
            <a:off x="9574084" y="2908589"/>
            <a:ext cx="0" cy="295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119"/>
          <p:cNvSpPr/>
          <p:nvPr/>
        </p:nvSpPr>
        <p:spPr>
          <a:xfrm>
            <a:off x="2099621" y="4106055"/>
            <a:ext cx="9964400" cy="111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1"/>
                </a:moveTo>
                <a:lnTo>
                  <a:pt x="46486" y="0"/>
                </a:lnTo>
                <a:lnTo>
                  <a:pt x="49951" y="28818"/>
                </a:lnTo>
                <a:lnTo>
                  <a:pt x="65971" y="29807"/>
                </a:lnTo>
                <a:cubicBezTo>
                  <a:pt x="67126" y="39705"/>
                  <a:pt x="68686" y="49603"/>
                  <a:pt x="69841" y="59502"/>
                </a:cubicBezTo>
                <a:lnTo>
                  <a:pt x="80476" y="59139"/>
                </a:lnTo>
                <a:lnTo>
                  <a:pt x="87434" y="89962"/>
                </a:lnTo>
                <a:lnTo>
                  <a:pt x="97567" y="90956"/>
                </a:lnTo>
                <a:lnTo>
                  <a:pt x="101730" y="119368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19"/>
          <p:cNvSpPr/>
          <p:nvPr/>
        </p:nvSpPr>
        <p:spPr>
          <a:xfrm>
            <a:off x="10568008" y="3821900"/>
            <a:ext cx="1500800" cy="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19"/>
          <p:cNvSpPr/>
          <p:nvPr/>
        </p:nvSpPr>
        <p:spPr>
          <a:xfrm>
            <a:off x="9108143" y="3816877"/>
            <a:ext cx="2952800" cy="2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576"/>
                </a:moveTo>
                <a:lnTo>
                  <a:pt x="56862" y="0"/>
                </a:lnTo>
                <a:lnTo>
                  <a:pt x="73389" y="116920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7B7B7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19"/>
          <p:cNvSpPr/>
          <p:nvPr/>
        </p:nvSpPr>
        <p:spPr>
          <a:xfrm rot="10800000" flipH="1">
            <a:off x="10522953" y="3535983"/>
            <a:ext cx="1546800" cy="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39695" y="-193222"/>
                  <a:pt x="80304" y="313222"/>
                  <a:pt x="120000" y="0"/>
                </a:cubicBezTo>
              </a:path>
            </a:pathLst>
          </a:custGeom>
          <a:noFill/>
          <a:ln w="381000" cap="flat" cmpd="sng">
            <a:solidFill>
              <a:srgbClr val="FEE5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19"/>
          <p:cNvSpPr/>
          <p:nvPr/>
        </p:nvSpPr>
        <p:spPr>
          <a:xfrm rot="10800000" flipH="1">
            <a:off x="8907108" y="3259579"/>
            <a:ext cx="3165600" cy="28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694" y="354"/>
                </a:lnTo>
                <a:lnTo>
                  <a:pt x="73548" y="118627"/>
                </a:lnTo>
                <a:lnTo>
                  <a:pt x="120000" y="119999"/>
                </a:lnTo>
              </a:path>
            </a:pathLst>
          </a:custGeom>
          <a:noFill/>
          <a:ln w="3810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19"/>
          <p:cNvSpPr/>
          <p:nvPr/>
        </p:nvSpPr>
        <p:spPr>
          <a:xfrm>
            <a:off x="9343963" y="2986484"/>
            <a:ext cx="2725600" cy="28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8782"/>
                </a:moveTo>
                <a:lnTo>
                  <a:pt x="47519" y="120000"/>
                </a:lnTo>
                <a:lnTo>
                  <a:pt x="62772" y="0"/>
                </a:lnTo>
                <a:lnTo>
                  <a:pt x="120000" y="4719"/>
                </a:lnTo>
              </a:path>
            </a:pathLst>
          </a:custGeom>
          <a:noFill/>
          <a:ln w="3810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19"/>
          <p:cNvSpPr/>
          <p:nvPr/>
        </p:nvSpPr>
        <p:spPr>
          <a:xfrm rot="10800000" flipH="1">
            <a:off x="6330315" y="2717176"/>
            <a:ext cx="5738000" cy="83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56773" y="121"/>
                </a:lnTo>
                <a:lnTo>
                  <a:pt x="71280" y="80880"/>
                </a:lnTo>
                <a:lnTo>
                  <a:pt x="82710" y="80559"/>
                </a:lnTo>
                <a:lnTo>
                  <a:pt x="89826" y="118573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19"/>
          <p:cNvSpPr/>
          <p:nvPr/>
        </p:nvSpPr>
        <p:spPr>
          <a:xfrm rot="10800000" flipH="1">
            <a:off x="7506824" y="2444983"/>
            <a:ext cx="4560400" cy="83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37233" y="629"/>
                </a:lnTo>
                <a:lnTo>
                  <a:pt x="55203" y="80052"/>
                </a:lnTo>
                <a:lnTo>
                  <a:pt x="69630" y="80736"/>
                </a:lnTo>
                <a:lnTo>
                  <a:pt x="79168" y="119144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19"/>
          <p:cNvSpPr/>
          <p:nvPr/>
        </p:nvSpPr>
        <p:spPr>
          <a:xfrm>
            <a:off x="7487857" y="3840437"/>
            <a:ext cx="4576000" cy="55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41083" y="623"/>
                </a:lnTo>
                <a:lnTo>
                  <a:pt x="54061" y="58180"/>
                </a:lnTo>
                <a:lnTo>
                  <a:pt x="76824" y="58294"/>
                </a:lnTo>
                <a:lnTo>
                  <a:pt x="86712" y="120000"/>
                </a:lnTo>
                <a:lnTo>
                  <a:pt x="120000" y="119383"/>
                </a:lnTo>
              </a:path>
            </a:pathLst>
          </a:custGeom>
          <a:noFill/>
          <a:ln w="3810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19"/>
          <p:cNvSpPr/>
          <p:nvPr/>
        </p:nvSpPr>
        <p:spPr>
          <a:xfrm>
            <a:off x="6086581" y="3832740"/>
            <a:ext cx="5982400" cy="82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35818" y="1204"/>
                </a:lnTo>
                <a:lnTo>
                  <a:pt x="41223" y="41407"/>
                </a:lnTo>
                <a:lnTo>
                  <a:pt x="57253" y="40545"/>
                </a:lnTo>
                <a:lnTo>
                  <a:pt x="68584" y="79753"/>
                </a:lnTo>
                <a:lnTo>
                  <a:pt x="85055" y="79717"/>
                </a:lnTo>
                <a:lnTo>
                  <a:pt x="91778" y="119630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19"/>
          <p:cNvSpPr/>
          <p:nvPr/>
        </p:nvSpPr>
        <p:spPr>
          <a:xfrm>
            <a:off x="1863511" y="3821731"/>
            <a:ext cx="10210000" cy="112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49183" y="704"/>
                </a:lnTo>
                <a:lnTo>
                  <a:pt x="52565" y="29439"/>
                </a:lnTo>
                <a:lnTo>
                  <a:pt x="68647" y="31569"/>
                </a:lnTo>
                <a:cubicBezTo>
                  <a:pt x="69775" y="41438"/>
                  <a:pt x="70848" y="50163"/>
                  <a:pt x="71976" y="60032"/>
                </a:cubicBezTo>
                <a:lnTo>
                  <a:pt x="82355" y="59671"/>
                </a:lnTo>
                <a:lnTo>
                  <a:pt x="89145" y="90403"/>
                </a:lnTo>
                <a:lnTo>
                  <a:pt x="99034" y="89882"/>
                </a:lnTo>
                <a:lnTo>
                  <a:pt x="103097" y="119723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19"/>
          <p:cNvSpPr/>
          <p:nvPr/>
        </p:nvSpPr>
        <p:spPr>
          <a:xfrm rot="10800000" flipH="1">
            <a:off x="4200932" y="2168912"/>
            <a:ext cx="7872000" cy="138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15"/>
                </a:moveTo>
                <a:lnTo>
                  <a:pt x="45699" y="0"/>
                </a:lnTo>
                <a:lnTo>
                  <a:pt x="53151" y="48369"/>
                </a:lnTo>
                <a:lnTo>
                  <a:pt x="70275" y="47591"/>
                </a:lnTo>
                <a:lnTo>
                  <a:pt x="80310" y="96035"/>
                </a:lnTo>
                <a:lnTo>
                  <a:pt x="90187" y="95517"/>
                </a:lnTo>
                <a:lnTo>
                  <a:pt x="95469" y="120000"/>
                </a:lnTo>
                <a:lnTo>
                  <a:pt x="120000" y="119583"/>
                </a:lnTo>
              </a:path>
            </a:pathLst>
          </a:custGeom>
          <a:noFill/>
          <a:ln w="381000" cap="flat" cmpd="sng">
            <a:solidFill>
              <a:srgbClr val="C4E0B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19"/>
          <p:cNvSpPr txBox="1"/>
          <p:nvPr/>
        </p:nvSpPr>
        <p:spPr>
          <a:xfrm>
            <a:off x="6303635" y="3711115"/>
            <a:ext cx="18188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Lakes, Rivers, Wetlands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19"/>
          <p:cNvSpPr txBox="1"/>
          <p:nvPr/>
        </p:nvSpPr>
        <p:spPr>
          <a:xfrm>
            <a:off x="4744616" y="3457384"/>
            <a:ext cx="11760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Heterogeneity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19"/>
          <p:cNvSpPr txBox="1"/>
          <p:nvPr/>
        </p:nvSpPr>
        <p:spPr>
          <a:xfrm>
            <a:off x="2395124" y="3701072"/>
            <a:ext cx="1587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Stomatal Resistance</a:t>
            </a:r>
            <a:endParaRPr sz="1200"/>
          </a:p>
        </p:txBody>
      </p:sp>
      <p:sp>
        <p:nvSpPr>
          <p:cNvPr id="601" name="Google Shape;601;p119"/>
          <p:cNvSpPr txBox="1"/>
          <p:nvPr/>
        </p:nvSpPr>
        <p:spPr>
          <a:xfrm>
            <a:off x="2468351" y="3995657"/>
            <a:ext cx="1105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Soil Moisture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19"/>
          <p:cNvSpPr txBox="1"/>
          <p:nvPr/>
        </p:nvSpPr>
        <p:spPr>
          <a:xfrm>
            <a:off x="280556" y="5634544"/>
            <a:ext cx="52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70’s</a:t>
            </a:r>
            <a:endParaRPr sz="1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19"/>
          <p:cNvSpPr txBox="1"/>
          <p:nvPr/>
        </p:nvSpPr>
        <p:spPr>
          <a:xfrm>
            <a:off x="10827423" y="3439047"/>
            <a:ext cx="13040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Crops, Irrigation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19"/>
          <p:cNvSpPr txBox="1"/>
          <p:nvPr/>
        </p:nvSpPr>
        <p:spPr>
          <a:xfrm>
            <a:off x="7785940" y="3444880"/>
            <a:ext cx="1082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Carbon Cycle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19"/>
          <p:cNvSpPr txBox="1"/>
          <p:nvPr/>
        </p:nvSpPr>
        <p:spPr>
          <a:xfrm>
            <a:off x="10838969" y="2887157"/>
            <a:ext cx="833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Nutrients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19"/>
          <p:cNvSpPr/>
          <p:nvPr/>
        </p:nvSpPr>
        <p:spPr>
          <a:xfrm rot="10800000" flipH="1">
            <a:off x="2197204" y="1786179"/>
            <a:ext cx="9868400" cy="16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25044" y="33"/>
                </a:lnTo>
                <a:lnTo>
                  <a:pt x="28469" y="20306"/>
                </a:lnTo>
                <a:lnTo>
                  <a:pt x="59092" y="20127"/>
                </a:lnTo>
                <a:lnTo>
                  <a:pt x="65333" y="60383"/>
                </a:lnTo>
                <a:lnTo>
                  <a:pt x="78697" y="60120"/>
                </a:lnTo>
                <a:lnTo>
                  <a:pt x="86574" y="99330"/>
                </a:lnTo>
                <a:lnTo>
                  <a:pt x="95389" y="99545"/>
                </a:lnTo>
                <a:lnTo>
                  <a:pt x="99397" y="119405"/>
                </a:lnTo>
                <a:lnTo>
                  <a:pt x="120000" y="119999"/>
                </a:lnTo>
              </a:path>
            </a:pathLst>
          </a:custGeom>
          <a:noFill/>
          <a:ln w="3810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19"/>
          <p:cNvSpPr txBox="1"/>
          <p:nvPr/>
        </p:nvSpPr>
        <p:spPr>
          <a:xfrm>
            <a:off x="2441081" y="3429176"/>
            <a:ext cx="1421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 Canopies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19"/>
          <p:cNvSpPr txBox="1"/>
          <p:nvPr/>
        </p:nvSpPr>
        <p:spPr>
          <a:xfrm>
            <a:off x="7593435" y="3174895"/>
            <a:ext cx="1587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Vegetation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19"/>
          <p:cNvSpPr txBox="1"/>
          <p:nvPr/>
        </p:nvSpPr>
        <p:spPr>
          <a:xfrm>
            <a:off x="8082044" y="3711115"/>
            <a:ext cx="11100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Groundwater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19"/>
          <p:cNvSpPr/>
          <p:nvPr/>
        </p:nvSpPr>
        <p:spPr>
          <a:xfrm>
            <a:off x="121172" y="3823760"/>
            <a:ext cx="5709200" cy="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964"/>
                </a:moveTo>
                <a:lnTo>
                  <a:pt x="35049" y="0"/>
                </a:lnTo>
                <a:lnTo>
                  <a:pt x="47359" y="118444"/>
                </a:lnTo>
                <a:lnTo>
                  <a:pt x="119999" y="120000"/>
                </a:lnTo>
              </a:path>
            </a:pathLst>
          </a:custGeom>
          <a:noFill/>
          <a:ln w="381000" cap="flat" cmpd="sng">
            <a:solidFill>
              <a:srgbClr val="00CB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19"/>
          <p:cNvSpPr txBox="1"/>
          <p:nvPr/>
        </p:nvSpPr>
        <p:spPr>
          <a:xfrm>
            <a:off x="251012" y="3711115"/>
            <a:ext cx="16888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Surface Energy Fluxes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19"/>
          <p:cNvSpPr txBox="1"/>
          <p:nvPr/>
        </p:nvSpPr>
        <p:spPr>
          <a:xfrm>
            <a:off x="2621061" y="5634544"/>
            <a:ext cx="52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80’s</a:t>
            </a:r>
            <a:endParaRPr sz="1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19"/>
          <p:cNvSpPr txBox="1"/>
          <p:nvPr/>
        </p:nvSpPr>
        <p:spPr>
          <a:xfrm>
            <a:off x="4961567" y="5634544"/>
            <a:ext cx="52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90’s</a:t>
            </a:r>
            <a:endParaRPr sz="1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19"/>
          <p:cNvSpPr txBox="1"/>
          <p:nvPr/>
        </p:nvSpPr>
        <p:spPr>
          <a:xfrm>
            <a:off x="7302071" y="5634544"/>
            <a:ext cx="534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00’s</a:t>
            </a:r>
            <a:endParaRPr sz="1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19"/>
          <p:cNvSpPr txBox="1"/>
          <p:nvPr/>
        </p:nvSpPr>
        <p:spPr>
          <a:xfrm>
            <a:off x="9599485" y="5634544"/>
            <a:ext cx="534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10’s</a:t>
            </a:r>
            <a:endParaRPr sz="1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19"/>
          <p:cNvSpPr/>
          <p:nvPr/>
        </p:nvSpPr>
        <p:spPr>
          <a:xfrm>
            <a:off x="1865223" y="3407352"/>
            <a:ext cx="487600" cy="285200"/>
          </a:xfrm>
          <a:prstGeom prst="parallelogram">
            <a:avLst>
              <a:gd name="adj" fmla="val 4179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19"/>
          <p:cNvSpPr txBox="1"/>
          <p:nvPr/>
        </p:nvSpPr>
        <p:spPr>
          <a:xfrm>
            <a:off x="9281555" y="3444880"/>
            <a:ext cx="15128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 Cover Change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19"/>
          <p:cNvSpPr txBox="1"/>
          <p:nvPr/>
        </p:nvSpPr>
        <p:spPr>
          <a:xfrm>
            <a:off x="9496901" y="3711115"/>
            <a:ext cx="603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19"/>
          <p:cNvSpPr txBox="1"/>
          <p:nvPr/>
        </p:nvSpPr>
        <p:spPr>
          <a:xfrm>
            <a:off x="11079673" y="3711115"/>
            <a:ext cx="1023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Lateral Flow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19"/>
          <p:cNvSpPr/>
          <p:nvPr/>
        </p:nvSpPr>
        <p:spPr>
          <a:xfrm>
            <a:off x="2505383" y="4388896"/>
            <a:ext cx="9567200" cy="111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1"/>
                </a:moveTo>
                <a:lnTo>
                  <a:pt x="42215" y="0"/>
                </a:lnTo>
                <a:lnTo>
                  <a:pt x="45824" y="28904"/>
                </a:lnTo>
                <a:lnTo>
                  <a:pt x="62509" y="29895"/>
                </a:lnTo>
                <a:cubicBezTo>
                  <a:pt x="63712" y="39822"/>
                  <a:pt x="65336" y="49750"/>
                  <a:pt x="66540" y="59678"/>
                </a:cubicBezTo>
                <a:lnTo>
                  <a:pt x="77616" y="59314"/>
                </a:lnTo>
                <a:lnTo>
                  <a:pt x="84863" y="90228"/>
                </a:lnTo>
                <a:lnTo>
                  <a:pt x="95626" y="89705"/>
                </a:lnTo>
                <a:lnTo>
                  <a:pt x="99752" y="119721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00CB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19"/>
          <p:cNvSpPr txBox="1"/>
          <p:nvPr/>
        </p:nvSpPr>
        <p:spPr>
          <a:xfrm>
            <a:off x="391604" y="2505556"/>
            <a:ext cx="5854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Evolution of Land Surface Modeling</a:t>
            </a:r>
            <a:endParaRPr sz="26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119" descr="Screenshot 2017-10-13 13.48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629660"/>
            <a:ext cx="12192000" cy="559868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19"/>
          <p:cNvSpPr txBox="1"/>
          <p:nvPr/>
        </p:nvSpPr>
        <p:spPr>
          <a:xfrm>
            <a:off x="73461" y="6564985"/>
            <a:ext cx="5623200" cy="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>
                <a:latin typeface="Amatica SC"/>
                <a:ea typeface="Amatica SC"/>
                <a:cs typeface="Amatica SC"/>
                <a:sym typeface="Amatica SC"/>
              </a:rPr>
              <a:t>http://</a:t>
            </a:r>
            <a:r>
              <a:rPr lang="en" sz="1200" dirty="0" err="1">
                <a:latin typeface="Amatica SC"/>
                <a:ea typeface="Amatica SC"/>
                <a:cs typeface="Amatica SC"/>
                <a:sym typeface="Amatica SC"/>
              </a:rPr>
              <a:t>www.cesm.ucar.edu</a:t>
            </a:r>
            <a:r>
              <a:rPr lang="en" sz="1200" dirty="0">
                <a:latin typeface="Amatica SC"/>
                <a:ea typeface="Amatica SC"/>
                <a:cs typeface="Amatica SC"/>
                <a:sym typeface="Amatica SC"/>
              </a:rPr>
              <a:t>/models/</a:t>
            </a:r>
            <a:r>
              <a:rPr lang="en" sz="1200" dirty="0" err="1">
                <a:latin typeface="Amatica SC"/>
                <a:ea typeface="Amatica SC"/>
                <a:cs typeface="Amatica SC"/>
                <a:sym typeface="Amatica SC"/>
              </a:rPr>
              <a:t>clm</a:t>
            </a:r>
            <a:r>
              <a:rPr lang="en" sz="1200" dirty="0">
                <a:latin typeface="Amatica SC"/>
                <a:ea typeface="Amatica SC"/>
                <a:cs typeface="Amatica SC"/>
                <a:sym typeface="Amatica SC"/>
              </a:rPr>
              <a:t>/</a:t>
            </a:r>
            <a:endParaRPr sz="1200" dirty="0">
              <a:latin typeface="Amatica SC"/>
              <a:ea typeface="Amatica SC"/>
              <a:cs typeface="Amatica SC"/>
              <a:sym typeface="Amatica S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0114E-00E8-2740-8DE9-DAD833E3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7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EF3D-4B0B-EC45-87BB-4C259B33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Assessment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9C1F-D2FE-C34B-B9ED-0566B363D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to future climate projections</a:t>
            </a:r>
          </a:p>
          <a:p>
            <a:r>
              <a:rPr lang="en-US" dirty="0"/>
              <a:t>Simulate impact of socio-economic and political decisions on CO</a:t>
            </a:r>
            <a:r>
              <a:rPr lang="en-US" baseline="-25000" dirty="0"/>
              <a:t>2</a:t>
            </a:r>
            <a:r>
              <a:rPr lang="en-US" dirty="0"/>
              <a:t> emissions (also population change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IAM projections of radiative forcing from CO</a:t>
            </a:r>
            <a:r>
              <a:rPr lang="en-US" baseline="-25000" dirty="0"/>
              <a:t>2</a:t>
            </a:r>
            <a:r>
              <a:rPr lang="en-US" dirty="0"/>
              <a:t> emissions then used to “drive” ESMs, which in turn give future climate projections</a:t>
            </a:r>
          </a:p>
          <a:p>
            <a:r>
              <a:rPr lang="en-US" dirty="0"/>
              <a:t>In IPCC we run “scenarios” representing different possible paths we can take in reducing (or not) anthropogenic CO</a:t>
            </a:r>
            <a:r>
              <a:rPr lang="en-US" baseline="-25000" dirty="0"/>
              <a:t>2</a:t>
            </a:r>
            <a:r>
              <a:rPr lang="en-US" dirty="0"/>
              <a:t> emissions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38FFC-7A3A-A84C-9A34-0BC448B8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19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E6D-43EC-5544-B308-C06ABB8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ESM modeling centers worldwide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846B-8665-814C-9320-42F7F420B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&gt;25 major modeling centers worldwide.</a:t>
            </a:r>
          </a:p>
          <a:p>
            <a:r>
              <a:rPr lang="en-US" dirty="0"/>
              <a:t>~6 in US, including: NCAR CESM, DOE E3SM, NASA GISS E2, NOAA GFDL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D6B33-5CAE-7E40-99BA-74901DEA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03DD0-1329-5748-9885-21CA90DA62F5}"/>
              </a:ext>
            </a:extLst>
          </p:cNvPr>
          <p:cNvSpPr txBox="1"/>
          <p:nvPr/>
        </p:nvSpPr>
        <p:spPr>
          <a:xfrm>
            <a:off x="8525591" y="6009643"/>
            <a:ext cx="3155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ESM modeling centers contributing to CMIP6/IPCC AR6. Source: https://</a:t>
            </a:r>
            <a:r>
              <a:rPr lang="en-US" sz="1600" dirty="0" err="1"/>
              <a:t>pcmdi.llnl.gov</a:t>
            </a:r>
            <a:r>
              <a:rPr lang="en-US" sz="1600" dirty="0"/>
              <a:t>/CMIP6/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F7C2F-C66D-4A4C-891E-7949B5C1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92" y="3084512"/>
            <a:ext cx="5969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81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65F5-BFC6-A149-8C87-92F0909D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193383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TEMs in IPCC (Intergovernmental Panel on Climate Change) and CMIP (Coupled Modeling Intercomparison Project)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25AB-2B29-FA4C-98D5-60A3F9E7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465"/>
            <a:ext cx="10515600" cy="292267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hlinkClick r:id="rId2"/>
              </a:rPr>
              <a:t>CMIP</a:t>
            </a:r>
            <a:r>
              <a:rPr lang="en-US" dirty="0"/>
              <a:t> set-up to better understand past, present and future changes in climate.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Harmonize model experiments so that different models can be more effectively compared.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Coupled – means coupled atmosphere, ocean, land, sea ice in ESM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Started in mid 90s; Run every ~5-7 years.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1" dirty="0"/>
              <a:t>Independent from </a:t>
            </a:r>
            <a:r>
              <a:rPr lang="en-US" i="1" dirty="0">
                <a:hlinkClick r:id="rId3"/>
              </a:rPr>
              <a:t>IPCC</a:t>
            </a:r>
            <a:r>
              <a:rPr lang="en-US" i="1" dirty="0"/>
              <a:t>; </a:t>
            </a:r>
            <a:r>
              <a:rPr lang="en-US" dirty="0"/>
              <a:t>however, simulations now form basis of physical science basis in IPCC (and other) </a:t>
            </a:r>
            <a:r>
              <a:rPr lang="en-US" dirty="0">
                <a:hlinkClick r:id="rId4"/>
              </a:rPr>
              <a:t>reports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53DE7-3A0C-C848-9DE7-CA92ADE5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1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65F5-BFC6-A149-8C87-92F0909D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193383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TEMs in IPCC (Intergovernmental Panel on Climate Change) and CMIP (Coupled Modeling Intercomparison Project)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25AB-2B29-FA4C-98D5-60A3F9E7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465"/>
            <a:ext cx="10515600" cy="5428298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CMIP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set-up to better understand past, present and future changes in climate.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Harmonize model experiments so that different models can be more effectively compared.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Coupled – means coupled atmosphere, ocean, land, sea ice in ESM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Started in mid 90s; Run every ~5-7 years.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Independent from 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IPCC</a:t>
            </a:r>
            <a:r>
              <a:rPr lang="en-US" i="1" dirty="0">
                <a:solidFill>
                  <a:schemeClr val="bg2">
                    <a:lumMod val="75000"/>
                  </a:schemeClr>
                </a:solidFill>
              </a:rPr>
              <a:t>;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however, simulations now form basis of physical science basis in IPCC (and other)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reports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Latest is </a:t>
            </a:r>
            <a:r>
              <a:rPr lang="en-US" dirty="0">
                <a:hlinkClick r:id="rId5"/>
              </a:rPr>
              <a:t>CMIP6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will go into IPCC AR6.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Responsibility of </a:t>
            </a:r>
            <a:r>
              <a:rPr lang="en-US" dirty="0">
                <a:hlinkClick r:id="rId6"/>
              </a:rPr>
              <a:t>WCRP</a:t>
            </a:r>
            <a:r>
              <a:rPr lang="en-US" dirty="0"/>
              <a:t> (World Climate Research Program) </a:t>
            </a:r>
            <a:r>
              <a:rPr lang="en-US" dirty="0">
                <a:hlinkClick r:id="rId7"/>
              </a:rPr>
              <a:t>Working Group on Coupled Modeling</a:t>
            </a:r>
            <a:r>
              <a:rPr lang="en-US" dirty="0"/>
              <a:t> based at WMO in Geneva. </a:t>
            </a:r>
            <a:r>
              <a:rPr lang="en-US" i="1" dirty="0"/>
              <a:t>(</a:t>
            </a:r>
            <a:r>
              <a:rPr lang="en-US" i="1" dirty="0">
                <a:hlinkClick r:id="rId8"/>
              </a:rPr>
              <a:t>History of WCRP</a:t>
            </a:r>
            <a:r>
              <a:rPr lang="en-US" i="1" dirty="0"/>
              <a:t>).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Outputs at </a:t>
            </a:r>
            <a:r>
              <a:rPr lang="en-US" dirty="0">
                <a:hlinkClick r:id="rId9"/>
              </a:rPr>
              <a:t>PCMDI</a:t>
            </a:r>
            <a:r>
              <a:rPr lang="en-US" dirty="0"/>
              <a:t> (Program for Climate Model Diagnosis and Intercomparison) and </a:t>
            </a:r>
            <a:r>
              <a:rPr lang="en-US" dirty="0">
                <a:hlinkClick r:id="rId10"/>
              </a:rPr>
              <a:t>ESFG</a:t>
            </a:r>
            <a:r>
              <a:rPr lang="en-US" dirty="0"/>
              <a:t> (Earth System Grid Federation).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114141"/>
                </a:solidFill>
              </a:rPr>
              <a:t>Short perspective: </a:t>
            </a:r>
            <a:r>
              <a:rPr lang="en-US" dirty="0">
                <a:solidFill>
                  <a:srgbClr val="114141"/>
                </a:solidFill>
                <a:hlinkClick r:id="rId11"/>
              </a:rPr>
              <a:t>history of CMIP and overview of CMIP6</a:t>
            </a:r>
            <a:r>
              <a:rPr lang="en-US" dirty="0">
                <a:solidFill>
                  <a:srgbClr val="114141"/>
                </a:solidFill>
              </a:rPr>
              <a:t> </a:t>
            </a:r>
            <a:r>
              <a:rPr lang="en-US" dirty="0">
                <a:solidFill>
                  <a:srgbClr val="114141"/>
                </a:solidFill>
                <a:sym typeface="Wingdings" pitchFamily="2" charset="2"/>
              </a:rPr>
              <a:t> over time, more models and more experiments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53DE7-3A0C-C848-9DE7-CA92ADE5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56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8105" y="295672"/>
            <a:ext cx="12192000" cy="936421"/>
          </a:xfr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sz="2800" dirty="0"/>
              <a:t>Why is the land surface important for the climate?</a:t>
            </a:r>
            <a:br>
              <a:rPr lang="en-US" sz="2800" dirty="0"/>
            </a:br>
            <a:r>
              <a:rPr lang="en-US" dirty="0"/>
              <a:t> </a:t>
            </a:r>
            <a:r>
              <a:rPr lang="en-US" sz="2400" dirty="0"/>
              <a:t>Follow the evolution of land surface models</a:t>
            </a:r>
            <a:r>
              <a:rPr lang="is-IS" sz="2400" dirty="0"/>
              <a:t>...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285292" y="1608831"/>
            <a:ext cx="3254947" cy="2467779"/>
            <a:chOff x="118384" y="1226293"/>
            <a:chExt cx="2478831" cy="1879357"/>
          </a:xfrm>
        </p:grpSpPr>
        <p:pic>
          <p:nvPicPr>
            <p:cNvPr id="4" name="Picture 3" descr="Screen Shot 2016-04-04 at 08.22.4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13" y="1226293"/>
              <a:ext cx="2201202" cy="17984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8384" y="2906419"/>
              <a:ext cx="1518817" cy="19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venir Book"/>
                  <a:cs typeface="Avenir Book"/>
                </a:rPr>
                <a:t>From Pitman (2003)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714305" y="1606576"/>
            <a:ext cx="53132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1A5757"/>
                </a:solidFill>
                <a:latin typeface="Avenir Book"/>
                <a:cs typeface="Avenir Book"/>
              </a:rPr>
              <a:t>1</a:t>
            </a:r>
            <a:r>
              <a:rPr lang="en-US" sz="2000" b="1" baseline="30000" dirty="0">
                <a:solidFill>
                  <a:srgbClr val="1A5757"/>
                </a:solidFill>
                <a:latin typeface="Avenir Book"/>
                <a:cs typeface="Avenir Book"/>
              </a:rPr>
              <a:t>st</a:t>
            </a:r>
            <a:r>
              <a:rPr lang="en-US" sz="2000" b="1" dirty="0">
                <a:solidFill>
                  <a:srgbClr val="1A5757"/>
                </a:solidFill>
                <a:latin typeface="Avenir Book"/>
                <a:cs typeface="Avenir Book"/>
              </a:rPr>
              <a:t> generation: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A5757"/>
                </a:solidFill>
                <a:latin typeface="Avenir Book"/>
                <a:cs typeface="Avenir Book"/>
              </a:rPr>
              <a:t>Partition energy into sensible and latent heat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A5757"/>
                </a:solidFill>
                <a:latin typeface="Avenir Book"/>
                <a:cs typeface="Avenir Book"/>
              </a:rPr>
              <a:t>Exchange of water with the surface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895" y="3885166"/>
            <a:ext cx="4476808" cy="2734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02860" y="4765119"/>
            <a:ext cx="459314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2</a:t>
            </a:r>
            <a:r>
              <a:rPr lang="en-US" sz="2000" b="1" baseline="30000" dirty="0">
                <a:solidFill>
                  <a:srgbClr val="1B5464"/>
                </a:solidFill>
                <a:latin typeface="Avenir Book"/>
                <a:cs typeface="Avenir Book"/>
              </a:rPr>
              <a:t>nd</a:t>
            </a: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 generation: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Addition of vegetation layer (1 type per grid cell) and soil 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  <a:sym typeface="Wingdings"/>
              </a:rPr>
              <a:t>	 transfer of E and W via canopy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2-layer bucket hydrology + runoff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1B5464"/>
              </a:solidFill>
              <a:latin typeface="Avenir Book"/>
              <a:cs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5493" y="6448264"/>
            <a:ext cx="1994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venir Book"/>
                <a:cs typeface="Avenir Book"/>
              </a:rPr>
              <a:t>From Prentice et al. (2015)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773555" y="3089055"/>
            <a:ext cx="0" cy="813201"/>
          </a:xfrm>
          <a:prstGeom prst="straightConnector1">
            <a:avLst/>
          </a:prstGeom>
          <a:ln w="76200" cmpd="sng">
            <a:solidFill>
              <a:srgbClr val="1B546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445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/>
              <a:t> Continued evolution of land surface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80" y="1020572"/>
            <a:ext cx="4089814" cy="3015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72798" y="1168561"/>
            <a:ext cx="2487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venir Book"/>
                <a:cs typeface="Avenir Book"/>
              </a:rPr>
              <a:t>Adapted from Prentice et al. (2015)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4548546" y="2010926"/>
            <a:ext cx="1152205" cy="2024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4011" y="1163363"/>
            <a:ext cx="1152205" cy="9252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39058" y="1157815"/>
            <a:ext cx="1152205" cy="6154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60522" y="2451997"/>
            <a:ext cx="271303" cy="175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2272" y="1294304"/>
            <a:ext cx="536243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3</a:t>
            </a:r>
            <a:r>
              <a:rPr lang="en-US" sz="2000" b="1" baseline="30000" dirty="0">
                <a:solidFill>
                  <a:srgbClr val="1B5464"/>
                </a:solidFill>
                <a:latin typeface="Avenir Book"/>
                <a:cs typeface="Avenir Book"/>
              </a:rPr>
              <a:t>rd</a:t>
            </a: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 generation: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sz="2000" dirty="0">
                <a:solidFill>
                  <a:srgbClr val="1B5464"/>
                </a:solidFill>
                <a:latin typeface="Avenir Book"/>
                <a:cs typeface="Avenir Book"/>
              </a:rPr>
              <a:t>Addition of </a:t>
            </a:r>
            <a:r>
              <a:rPr lang="en-GB" sz="2000" dirty="0">
                <a:solidFill>
                  <a:srgbClr val="1B5464"/>
                </a:solidFill>
                <a:latin typeface="Avenir Book"/>
                <a:cs typeface="Avenir Book"/>
              </a:rPr>
              <a:t>C </a:t>
            </a:r>
            <a:r>
              <a:rPr lang="en-US" sz="2000" dirty="0">
                <a:solidFill>
                  <a:srgbClr val="1B5464"/>
                </a:solidFill>
                <a:latin typeface="Avenir Book"/>
                <a:cs typeface="Avenir Book"/>
              </a:rPr>
              <a:t>cycle via coupling of stomatal conductance and photosynthesis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3396" y="5027719"/>
            <a:ext cx="8219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3333"/>
                </a:solidFill>
                <a:latin typeface="Avenir Book"/>
                <a:cs typeface="Avenir Book"/>
              </a:rPr>
              <a:t>Two crucial feedbacks of land surface to increasing CO</a:t>
            </a:r>
            <a:r>
              <a:rPr lang="en-US" sz="2000" b="1" baseline="-25000" dirty="0">
                <a:solidFill>
                  <a:srgbClr val="003333"/>
                </a:solidFill>
                <a:latin typeface="Avenir Book"/>
                <a:cs typeface="Avenir Book"/>
              </a:rPr>
              <a:t>2</a:t>
            </a:r>
            <a:r>
              <a:rPr lang="en-US" sz="2000" b="1" dirty="0">
                <a:solidFill>
                  <a:srgbClr val="003333"/>
                </a:solidFill>
                <a:latin typeface="Avenir Book"/>
                <a:cs typeface="Avenir Book"/>
              </a:rPr>
              <a:t> now possible:</a:t>
            </a:r>
            <a:endParaRPr lang="en-US" sz="2000" b="1" dirty="0">
              <a:solidFill>
                <a:srgbClr val="003333"/>
              </a:solidFill>
              <a:latin typeface="Avenir Book"/>
              <a:cs typeface="Avenir Book"/>
              <a:sym typeface="Wingding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0"/>
              <a:buChar char="à"/>
            </a:pPr>
            <a:r>
              <a:rPr lang="en-US" sz="2000" b="1" dirty="0">
                <a:solidFill>
                  <a:srgbClr val="003333"/>
                </a:solidFill>
                <a:latin typeface="Avenir Book"/>
                <a:cs typeface="Avenir Book"/>
                <a:sym typeface="Wingdings"/>
              </a:rPr>
              <a:t>physiological effect (on stomatal conductance)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0"/>
              <a:buChar char="à"/>
            </a:pPr>
            <a:r>
              <a:rPr lang="en-US" sz="2000" b="1" dirty="0">
                <a:solidFill>
                  <a:srgbClr val="003333"/>
                </a:solidFill>
                <a:latin typeface="Avenir Book"/>
                <a:cs typeface="Avenir Book"/>
                <a:sym typeface="Wingdings"/>
              </a:rPr>
              <a:t>structural effect (CO</a:t>
            </a:r>
            <a:r>
              <a:rPr lang="en-US" sz="2000" b="1" baseline="-25000" dirty="0">
                <a:solidFill>
                  <a:srgbClr val="003333"/>
                </a:solidFill>
                <a:latin typeface="Avenir Book"/>
                <a:cs typeface="Avenir Book"/>
                <a:sym typeface="Wingdings"/>
              </a:rPr>
              <a:t>2</a:t>
            </a:r>
            <a:r>
              <a:rPr lang="en-US" sz="2000" b="1" dirty="0">
                <a:solidFill>
                  <a:srgbClr val="003333"/>
                </a:solidFill>
                <a:latin typeface="Avenir Book"/>
                <a:cs typeface="Avenir Book"/>
                <a:sym typeface="Wingdings"/>
              </a:rPr>
              <a:t> fertilization)</a:t>
            </a:r>
            <a:endParaRPr lang="en-US" sz="2000" b="1" dirty="0">
              <a:solidFill>
                <a:srgbClr val="003333"/>
              </a:solidFill>
              <a:latin typeface="Avenir Book"/>
              <a:cs typeface="Avenir Book"/>
            </a:endParaRPr>
          </a:p>
        </p:txBody>
      </p:sp>
      <p:pic>
        <p:nvPicPr>
          <p:cNvPr id="4" name="Picture 3" descr="Screen Shot 2016-04-05 at 17.53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94" y="2542705"/>
            <a:ext cx="3460365" cy="21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6421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2800" dirty="0"/>
              <a:t>Continued evolution of land surface models </a:t>
            </a:r>
            <a:r>
              <a:rPr lang="en-US" sz="2800" dirty="0">
                <a:sym typeface="Wingdings" pitchFamily="2" charset="2"/>
              </a:rPr>
              <a:t> need for more processes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754960" y="4145278"/>
            <a:ext cx="37363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4</a:t>
            </a:r>
            <a:r>
              <a:rPr lang="en-US" sz="2000" b="1" baseline="30000" dirty="0">
                <a:solidFill>
                  <a:srgbClr val="1B5464"/>
                </a:solidFill>
                <a:latin typeface="Avenir Book"/>
                <a:cs typeface="Avenir Book"/>
              </a:rPr>
              <a:t>th</a:t>
            </a: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 generation</a:t>
            </a:r>
            <a:r>
              <a:rPr lang="is-IS" sz="2000" b="1" dirty="0">
                <a:solidFill>
                  <a:srgbClr val="1B5464"/>
                </a:solidFill>
                <a:latin typeface="Avenir Book"/>
                <a:cs typeface="Avenir Book"/>
              </a:rPr>
              <a:t>…</a:t>
            </a: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?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Forest and grassland management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Land use and land cover change (LULCC)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Crops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Fire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15680" y="825366"/>
            <a:ext cx="4089814" cy="3015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72798" y="973355"/>
            <a:ext cx="2487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Avenir Book"/>
                <a:cs typeface="Avenir Book"/>
              </a:rPr>
              <a:t>Adapted from Prentice et al. (2015)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4548546" y="1815720"/>
            <a:ext cx="1152205" cy="2024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4011" y="968157"/>
            <a:ext cx="1152205" cy="9252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39058" y="962609"/>
            <a:ext cx="1152205" cy="6154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60522" y="2256791"/>
            <a:ext cx="271303" cy="175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rch_schemat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63" y="3979691"/>
            <a:ext cx="4683641" cy="2312669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9000555" y="5515399"/>
            <a:ext cx="1494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rgbClr val="194A58"/>
                </a:solidFill>
                <a:latin typeface="Avenir Book"/>
                <a:cs typeface="Avenir Book"/>
              </a:rPr>
              <a:t>ORCHIDEE LSM</a:t>
            </a:r>
            <a:endParaRPr lang="en-US" dirty="0">
              <a:solidFill>
                <a:srgbClr val="194A58"/>
              </a:solidFill>
              <a:latin typeface="Avenir Book"/>
              <a:cs typeface="Avenir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2272" y="1008390"/>
            <a:ext cx="536243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3</a:t>
            </a:r>
            <a:r>
              <a:rPr lang="en-US" sz="2000" b="1" baseline="30000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rd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 generation: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Addition of 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C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 cycle via coupling of stomatal conductance and photosynthesis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Book"/>
              <a:cs typeface="Avenir Book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Nutrient (N and P) limitation on C uptake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Seasonal cycle of vegetation + DYNAMIC veg.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CH</a:t>
            </a:r>
            <a:r>
              <a:rPr lang="en-US" baseline="-25000" dirty="0">
                <a:solidFill>
                  <a:srgbClr val="1B5464"/>
                </a:solidFill>
                <a:latin typeface="Avenir Book"/>
                <a:cs typeface="Avenir Book"/>
              </a:rPr>
              <a:t>4</a:t>
            </a: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, wetlands, permafrost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Complex hydrology e.g. river routing, snow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741AF-8B44-E649-987B-A3A0571A0E7B}"/>
              </a:ext>
            </a:extLst>
          </p:cNvPr>
          <p:cNvSpPr txBox="1"/>
          <p:nvPr/>
        </p:nvSpPr>
        <p:spPr>
          <a:xfrm>
            <a:off x="246580" y="6587123"/>
            <a:ext cx="118563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/>
              <a:t>Also see Sellers et al. (1997) Science and </a:t>
            </a:r>
            <a:r>
              <a:rPr lang="en-US" sz="1200" b="1" i="1" dirty="0" err="1"/>
              <a:t>Bonan</a:t>
            </a:r>
            <a:r>
              <a:rPr lang="en-US" sz="1200" b="1" i="1" dirty="0"/>
              <a:t> Course textbook for an overview of the history of terrestrial modeling</a:t>
            </a:r>
          </a:p>
        </p:txBody>
      </p:sp>
    </p:spTree>
    <p:extLst>
      <p:ext uri="{BB962C8B-B14F-4D97-AF65-F5344CB8AC3E}">
        <p14:creationId xmlns:p14="http://schemas.microsoft.com/office/powerpoint/2010/main" val="330983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932E-A9EB-BA4B-B539-DB47B70B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59" y="136525"/>
            <a:ext cx="10515600" cy="1325563"/>
          </a:xfrm>
        </p:spPr>
        <p:txBody>
          <a:bodyPr/>
          <a:lstStyle/>
          <a:p>
            <a:r>
              <a:rPr lang="en-US" dirty="0"/>
              <a:t>Different classes of 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2737-E4E1-544B-AFA8-F5AE7D12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8E7FD-8B15-8F4D-9B84-5A80B2CC1288}"/>
              </a:ext>
            </a:extLst>
          </p:cNvPr>
          <p:cNvSpPr txBox="1"/>
          <p:nvPr/>
        </p:nvSpPr>
        <p:spPr>
          <a:xfrm>
            <a:off x="90054" y="647240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,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E3E7B0-626F-B44D-9A65-0E4C8A57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71" y="1137530"/>
            <a:ext cx="7723457" cy="56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8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E393-755C-9644-9F0E-41D1BA3F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6" y="-11678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History of models in the context of different classes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15C76-9A8D-0745-90B3-8798DC6B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C69DC-DD02-9947-AC74-EE53B26BE39E}"/>
              </a:ext>
            </a:extLst>
          </p:cNvPr>
          <p:cNvSpPr txBox="1"/>
          <p:nvPr/>
        </p:nvSpPr>
        <p:spPr>
          <a:xfrm>
            <a:off x="90054" y="647240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,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B513D-CCB9-FE48-BCDB-C4CD7598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815067"/>
            <a:ext cx="78105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62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6571</TotalTime>
  <Words>2685</Words>
  <Application>Microsoft Macintosh PowerPoint</Application>
  <PresentationFormat>Widescreen</PresentationFormat>
  <Paragraphs>343</Paragraphs>
  <Slides>43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Amatic SC</vt:lpstr>
      <vt:lpstr>Amatica SC</vt:lpstr>
      <vt:lpstr>Arial</vt:lpstr>
      <vt:lpstr>Avenir Book</vt:lpstr>
      <vt:lpstr>Calibri</vt:lpstr>
      <vt:lpstr>Calibri Light</vt:lpstr>
      <vt:lpstr>Wingdings</vt:lpstr>
      <vt:lpstr>Office Theme</vt:lpstr>
      <vt:lpstr>PowerPoint Presentation</vt:lpstr>
      <vt:lpstr>What processes are in TEMs?</vt:lpstr>
      <vt:lpstr>Plant Functional Types</vt:lpstr>
      <vt:lpstr>PowerPoint Presentation</vt:lpstr>
      <vt:lpstr> Why is the land surface important for the climate?  Follow the evolution of land surface models...</vt:lpstr>
      <vt:lpstr> Continued evolution of land surface models</vt:lpstr>
      <vt:lpstr>Continued evolution of land surface models  need for more processes</vt:lpstr>
      <vt:lpstr>Different classes of TEMs</vt:lpstr>
      <vt:lpstr>History of models in the context of different classes of models</vt:lpstr>
      <vt:lpstr>Dynamic vegetation models</vt:lpstr>
      <vt:lpstr>Static vs dynamic vegetation models  (and land cover change)</vt:lpstr>
      <vt:lpstr>Common terrestrial models used in ESMs</vt:lpstr>
      <vt:lpstr>Summary of main TEM processes </vt:lpstr>
      <vt:lpstr>Practical considerations of running a TEM</vt:lpstr>
      <vt:lpstr>PowerPoint Presentation</vt:lpstr>
      <vt:lpstr>Practical considerations of running a TEM</vt:lpstr>
      <vt:lpstr>Practical considerations of running a TEM</vt:lpstr>
      <vt:lpstr>Example code (Most models written in Fortran90)</vt:lpstr>
      <vt:lpstr>Example code </vt:lpstr>
      <vt:lpstr>Example code </vt:lpstr>
      <vt:lpstr>Practical considerations of running a TEM</vt:lpstr>
      <vt:lpstr>Practical considerations of running a TEM</vt:lpstr>
      <vt:lpstr>Practical considerations of running a TEM</vt:lpstr>
      <vt:lpstr>Practical considerations of running a TEM</vt:lpstr>
      <vt:lpstr>Types of experiments</vt:lpstr>
      <vt:lpstr>Model components</vt:lpstr>
      <vt:lpstr>Parameterization</vt:lpstr>
      <vt:lpstr>Sources of uncertainty</vt:lpstr>
      <vt:lpstr>Model development cycle</vt:lpstr>
      <vt:lpstr>Future development of TEMs/ESMs</vt:lpstr>
      <vt:lpstr>PowerPoint Presentation</vt:lpstr>
      <vt:lpstr>PowerPoint Presentation</vt:lpstr>
      <vt:lpstr>Perspectives on future development of TEMs</vt:lpstr>
      <vt:lpstr>TEMs within ESMs: Modeling the whole climate system</vt:lpstr>
      <vt:lpstr>How do TEMs fit into Earth System Models?</vt:lpstr>
      <vt:lpstr>Difference between climate models and earth system models</vt:lpstr>
      <vt:lpstr>History of coupled-climate modeling over time</vt:lpstr>
      <vt:lpstr>History of coupled-climate modeling over time</vt:lpstr>
      <vt:lpstr>History of coupled-climate modeling over time</vt:lpstr>
      <vt:lpstr>Integrated Assessment Models</vt:lpstr>
      <vt:lpstr>ESM modeling centers worldwide</vt:lpstr>
      <vt:lpstr>TEMs in IPCC (Intergovernmental Panel on Climate Change) and CMIP (Coupled Modeling Intercomparison Project)</vt:lpstr>
      <vt:lpstr>TEMs in IPCC (Intergovernmental Panel on Climate Change) and CMIP (Coupled Modeling Intercomparison Project)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G440/540: Terrestrial Ecosystem Modeling</dc:title>
  <dc:creator>Microsoft Office User</dc:creator>
  <cp:lastModifiedBy>MacBean, Natasha Louise</cp:lastModifiedBy>
  <cp:revision>333</cp:revision>
  <dcterms:created xsi:type="dcterms:W3CDTF">2020-01-06T21:00:45Z</dcterms:created>
  <dcterms:modified xsi:type="dcterms:W3CDTF">2021-08-24T23:50:10Z</dcterms:modified>
</cp:coreProperties>
</file>